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1" r:id="rId4"/>
    <p:sldId id="288" r:id="rId5"/>
    <p:sldId id="300" r:id="rId6"/>
    <p:sldId id="301" r:id="rId7"/>
    <p:sldId id="302" r:id="rId8"/>
    <p:sldId id="303" r:id="rId9"/>
    <p:sldId id="304" r:id="rId10"/>
    <p:sldId id="294" r:id="rId11"/>
    <p:sldId id="298" r:id="rId12"/>
    <p:sldId id="299" r:id="rId13"/>
    <p:sldId id="305" r:id="rId14"/>
    <p:sldId id="290" r:id="rId15"/>
    <p:sldId id="291" r:id="rId16"/>
    <p:sldId id="292" r:id="rId17"/>
    <p:sldId id="293" r:id="rId18"/>
    <p:sldId id="295" r:id="rId19"/>
    <p:sldId id="289" r:id="rId20"/>
    <p:sldId id="309" r:id="rId21"/>
    <p:sldId id="310" r:id="rId22"/>
    <p:sldId id="297" r:id="rId23"/>
    <p:sldId id="306" r:id="rId24"/>
    <p:sldId id="307" r:id="rId25"/>
    <p:sldId id="308" r:id="rId26"/>
    <p:sldId id="311" r:id="rId27"/>
    <p:sldId id="280" r:id="rId28"/>
    <p:sldId id="287" r:id="rId29"/>
    <p:sldId id="312" r:id="rId30"/>
    <p:sldId id="314" r:id="rId31"/>
    <p:sldId id="258" r:id="rId32"/>
    <p:sldId id="296" r:id="rId33"/>
    <p:sldId id="283" r:id="rId34"/>
    <p:sldId id="284" r:id="rId35"/>
    <p:sldId id="285" r:id="rId36"/>
    <p:sldId id="267" r:id="rId37"/>
    <p:sldId id="276" r:id="rId38"/>
    <p:sldId id="268" r:id="rId39"/>
    <p:sldId id="286" r:id="rId40"/>
    <p:sldId id="278" r:id="rId41"/>
    <p:sldId id="260" r:id="rId42"/>
    <p:sldId id="265" r:id="rId43"/>
    <p:sldId id="274" r:id="rId44"/>
    <p:sldId id="275" r:id="rId45"/>
    <p:sldId id="262" r:id="rId46"/>
    <p:sldId id="264" r:id="rId47"/>
    <p:sldId id="282" r:id="rId48"/>
    <p:sldId id="269" r:id="rId49"/>
    <p:sldId id="270" r:id="rId50"/>
    <p:sldId id="271" r:id="rId51"/>
    <p:sldId id="272" r:id="rId52"/>
    <p:sldId id="273" r:id="rId53"/>
    <p:sldId id="279" r:id="rId5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944" y="-4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5161CA-C847-4B1E-A8D2-2FC2DBCA165E}"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D19E4-9E90-4E8C-A42D-8AC16D725329}" type="slidenum">
              <a:rPr lang="en-US" smtClean="0"/>
              <a:t>‹#›</a:t>
            </a:fld>
            <a:endParaRPr lang="en-US"/>
          </a:p>
        </p:txBody>
      </p:sp>
    </p:spTree>
    <p:extLst>
      <p:ext uri="{BB962C8B-B14F-4D97-AF65-F5344CB8AC3E}">
        <p14:creationId xmlns:p14="http://schemas.microsoft.com/office/powerpoint/2010/main" val="1591273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5161CA-C847-4B1E-A8D2-2FC2DBCA165E}"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D19E4-9E90-4E8C-A42D-8AC16D725329}" type="slidenum">
              <a:rPr lang="en-US" smtClean="0"/>
              <a:t>‹#›</a:t>
            </a:fld>
            <a:endParaRPr lang="en-US"/>
          </a:p>
        </p:txBody>
      </p:sp>
    </p:spTree>
    <p:extLst>
      <p:ext uri="{BB962C8B-B14F-4D97-AF65-F5344CB8AC3E}">
        <p14:creationId xmlns:p14="http://schemas.microsoft.com/office/powerpoint/2010/main" val="1328787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5161CA-C847-4B1E-A8D2-2FC2DBCA165E}"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D19E4-9E90-4E8C-A42D-8AC16D725329}" type="slidenum">
              <a:rPr lang="en-US" smtClean="0"/>
              <a:t>‹#›</a:t>
            </a:fld>
            <a:endParaRPr lang="en-US"/>
          </a:p>
        </p:txBody>
      </p:sp>
    </p:spTree>
    <p:extLst>
      <p:ext uri="{BB962C8B-B14F-4D97-AF65-F5344CB8AC3E}">
        <p14:creationId xmlns:p14="http://schemas.microsoft.com/office/powerpoint/2010/main" val="49766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5161CA-C847-4B1E-A8D2-2FC2DBCA165E}"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D19E4-9E90-4E8C-A42D-8AC16D725329}" type="slidenum">
              <a:rPr lang="en-US" smtClean="0"/>
              <a:t>‹#›</a:t>
            </a:fld>
            <a:endParaRPr lang="en-US"/>
          </a:p>
        </p:txBody>
      </p:sp>
    </p:spTree>
    <p:extLst>
      <p:ext uri="{BB962C8B-B14F-4D97-AF65-F5344CB8AC3E}">
        <p14:creationId xmlns:p14="http://schemas.microsoft.com/office/powerpoint/2010/main" val="901114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5161CA-C847-4B1E-A8D2-2FC2DBCA165E}"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D19E4-9E90-4E8C-A42D-8AC16D725329}" type="slidenum">
              <a:rPr lang="en-US" smtClean="0"/>
              <a:t>‹#›</a:t>
            </a:fld>
            <a:endParaRPr lang="en-US"/>
          </a:p>
        </p:txBody>
      </p:sp>
    </p:spTree>
    <p:extLst>
      <p:ext uri="{BB962C8B-B14F-4D97-AF65-F5344CB8AC3E}">
        <p14:creationId xmlns:p14="http://schemas.microsoft.com/office/powerpoint/2010/main" val="189806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5161CA-C847-4B1E-A8D2-2FC2DBCA165E}"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D19E4-9E90-4E8C-A42D-8AC16D725329}" type="slidenum">
              <a:rPr lang="en-US" smtClean="0"/>
              <a:t>‹#›</a:t>
            </a:fld>
            <a:endParaRPr lang="en-US"/>
          </a:p>
        </p:txBody>
      </p:sp>
    </p:spTree>
    <p:extLst>
      <p:ext uri="{BB962C8B-B14F-4D97-AF65-F5344CB8AC3E}">
        <p14:creationId xmlns:p14="http://schemas.microsoft.com/office/powerpoint/2010/main" val="551313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5161CA-C847-4B1E-A8D2-2FC2DBCA165E}" type="datetimeFigureOut">
              <a:rPr lang="en-US" smtClean="0"/>
              <a:t>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4D19E4-9E90-4E8C-A42D-8AC16D725329}" type="slidenum">
              <a:rPr lang="en-US" smtClean="0"/>
              <a:t>‹#›</a:t>
            </a:fld>
            <a:endParaRPr lang="en-US"/>
          </a:p>
        </p:txBody>
      </p:sp>
    </p:spTree>
    <p:extLst>
      <p:ext uri="{BB962C8B-B14F-4D97-AF65-F5344CB8AC3E}">
        <p14:creationId xmlns:p14="http://schemas.microsoft.com/office/powerpoint/2010/main" val="2096804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5161CA-C847-4B1E-A8D2-2FC2DBCA165E}" type="datetimeFigureOut">
              <a:rPr lang="en-US" smtClean="0"/>
              <a:t>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4D19E4-9E90-4E8C-A42D-8AC16D725329}" type="slidenum">
              <a:rPr lang="en-US" smtClean="0"/>
              <a:t>‹#›</a:t>
            </a:fld>
            <a:endParaRPr lang="en-US"/>
          </a:p>
        </p:txBody>
      </p:sp>
    </p:spTree>
    <p:extLst>
      <p:ext uri="{BB962C8B-B14F-4D97-AF65-F5344CB8AC3E}">
        <p14:creationId xmlns:p14="http://schemas.microsoft.com/office/powerpoint/2010/main" val="3002764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5161CA-C847-4B1E-A8D2-2FC2DBCA165E}" type="datetimeFigureOut">
              <a:rPr lang="en-US" smtClean="0"/>
              <a:t>2/10/2021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4D19E4-9E90-4E8C-A42D-8AC16D725329}" type="slidenum">
              <a:rPr lang="en-US" smtClean="0"/>
              <a:t>‹#›</a:t>
            </a:fld>
            <a:endParaRPr lang="en-US"/>
          </a:p>
        </p:txBody>
      </p:sp>
    </p:spTree>
    <p:extLst>
      <p:ext uri="{BB962C8B-B14F-4D97-AF65-F5344CB8AC3E}">
        <p14:creationId xmlns:p14="http://schemas.microsoft.com/office/powerpoint/2010/main" val="4117374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5161CA-C847-4B1E-A8D2-2FC2DBCA165E}"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D19E4-9E90-4E8C-A42D-8AC16D725329}" type="slidenum">
              <a:rPr lang="en-US" smtClean="0"/>
              <a:t>‹#›</a:t>
            </a:fld>
            <a:endParaRPr lang="en-US"/>
          </a:p>
        </p:txBody>
      </p:sp>
    </p:spTree>
    <p:extLst>
      <p:ext uri="{BB962C8B-B14F-4D97-AF65-F5344CB8AC3E}">
        <p14:creationId xmlns:p14="http://schemas.microsoft.com/office/powerpoint/2010/main" val="1119413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5161CA-C847-4B1E-A8D2-2FC2DBCA165E}"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D19E4-9E90-4E8C-A42D-8AC16D725329}" type="slidenum">
              <a:rPr lang="en-US" smtClean="0"/>
              <a:t>‹#›</a:t>
            </a:fld>
            <a:endParaRPr lang="en-US"/>
          </a:p>
        </p:txBody>
      </p:sp>
    </p:spTree>
    <p:extLst>
      <p:ext uri="{BB962C8B-B14F-4D97-AF65-F5344CB8AC3E}">
        <p14:creationId xmlns:p14="http://schemas.microsoft.com/office/powerpoint/2010/main" val="3578869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161CA-C847-4B1E-A8D2-2FC2DBCA165E}" type="datetimeFigureOut">
              <a:rPr lang="en-US" smtClean="0"/>
              <a:t>2/10/2021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4D19E4-9E90-4E8C-A42D-8AC16D725329}" type="slidenum">
              <a:rPr lang="en-US" smtClean="0"/>
              <a:t>‹#›</a:t>
            </a:fld>
            <a:endParaRPr lang="en-US"/>
          </a:p>
        </p:txBody>
      </p:sp>
    </p:spTree>
    <p:extLst>
      <p:ext uri="{BB962C8B-B14F-4D97-AF65-F5344CB8AC3E}">
        <p14:creationId xmlns:p14="http://schemas.microsoft.com/office/powerpoint/2010/main" val="3399241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ebmail.egcsd.org/owa/redir.aspx?SURL=LBzElE00Ni61t4cBx4-ePIsTs22VBhrSPXWZlAZxnlxuoiugihrSCG0AYQBpAGwAdABvADoAbQBiAHUAYgBuAGkAYQBrAEAAcwBjAGgAbwBkAGEAYwBrAC4AawAxADIALgBuAHkALgB1AHMA&amp;URL=mailto:mbubniak@schodack.k12.ny.us" TargetMode="External"/><Relationship Id="rId2" Type="http://schemas.openxmlformats.org/officeDocument/2006/relationships/hyperlink" Target="https://webmail.egcsd.org/owa/redir.aspx?SURL=wtDEla7ewUEIZvvWJGV9bXdRFl9iR_V1TBdLeyNjVHBuoiugihrSCG0AYQBpAGwAdABvADoAQgByAGkAYQBuAFAALgBTAHAAcgBhAGcAdQBlAEAAZQBuAGUAcgBnAGkAegBlAHIALgBjAG8AbQA.&amp;URL=mailto:BrianP.Sprague@energizer.com" TargetMode="External"/><Relationship Id="rId1" Type="http://schemas.openxmlformats.org/officeDocument/2006/relationships/slideLayout" Target="../slideLayouts/slideLayout2.xml"/><Relationship Id="rId4" Type="http://schemas.openxmlformats.org/officeDocument/2006/relationships/hyperlink" Target="https://webmail.egcsd.org/owa/redir.aspx?SURL=YBseSr1-oCDEKfTFaTJTJdRJ8fx0fKMZZRFMrg-SeAduoiugihrSCG0AYQBpAGwAdABvADoAbQBhAHIAcQB1AGEAcgB0AG0AQABoAG8AbwBzAGkAYwBrAGYAYQBsAGwAcwBjAHMAZAAuAG8AcgBnAA..&amp;URL=mailto:marquartm@hoosickfallscsd.org"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mailto:randallky@egcsd.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837" y="609600"/>
            <a:ext cx="7772400" cy="1470025"/>
          </a:xfrm>
        </p:spPr>
        <p:txBody>
          <a:bodyPr/>
          <a:lstStyle/>
          <a:p>
            <a:r>
              <a:rPr lang="en-US" dirty="0" smtClean="0"/>
              <a:t>The Business Aspects of Coaching</a:t>
            </a:r>
            <a:endParaRPr lang="en-US" dirty="0"/>
          </a:p>
        </p:txBody>
      </p:sp>
      <p:pic>
        <p:nvPicPr>
          <p:cNvPr id="1026" name="Picture 2" descr="http://www.studiohajo.nl/wp-content/uploadedImages/2012/11/next-coach-cov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111991"/>
            <a:ext cx="3952875" cy="3715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31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 Staff</a:t>
            </a:r>
            <a:endParaRPr lang="en-US" dirty="0"/>
          </a:p>
        </p:txBody>
      </p:sp>
      <p:sp>
        <p:nvSpPr>
          <p:cNvPr id="3" name="Content Placeholder 2"/>
          <p:cNvSpPr>
            <a:spLocks noGrp="1"/>
          </p:cNvSpPr>
          <p:nvPr>
            <p:ph idx="1"/>
          </p:nvPr>
        </p:nvSpPr>
        <p:spPr/>
        <p:txBody>
          <a:bodyPr/>
          <a:lstStyle/>
          <a:p>
            <a:pPr>
              <a:defRPr/>
            </a:pPr>
            <a:r>
              <a:rPr lang="en-US" altLang="en-US" dirty="0"/>
              <a:t>Head Coach is program administrator</a:t>
            </a:r>
          </a:p>
          <a:p>
            <a:pPr>
              <a:defRPr/>
            </a:pPr>
            <a:r>
              <a:rPr lang="en-US" altLang="en-US" dirty="0"/>
              <a:t>Create meaningful roles for assistants and give them responsibilities for some aspect of the program</a:t>
            </a:r>
          </a:p>
          <a:p>
            <a:pPr>
              <a:defRPr/>
            </a:pPr>
            <a:r>
              <a:rPr lang="en-US" altLang="en-US" dirty="0"/>
              <a:t>Help train and educate assistants</a:t>
            </a:r>
          </a:p>
          <a:p>
            <a:pPr>
              <a:defRPr/>
            </a:pPr>
            <a:r>
              <a:rPr lang="en-US" altLang="en-US" dirty="0"/>
              <a:t>Maintain positive/respectful relationships with opposing coaches and opponents</a:t>
            </a:r>
          </a:p>
          <a:p>
            <a:pPr>
              <a:defRPr/>
            </a:pPr>
            <a:r>
              <a:rPr lang="en-US" altLang="en-US" dirty="0"/>
              <a:t>Enjoy the competition</a:t>
            </a:r>
          </a:p>
          <a:p>
            <a:endParaRPr lang="en-US" dirty="0"/>
          </a:p>
        </p:txBody>
      </p:sp>
    </p:spTree>
    <p:extLst>
      <p:ext uri="{BB962C8B-B14F-4D97-AF65-F5344CB8AC3E}">
        <p14:creationId xmlns:p14="http://schemas.microsoft.com/office/powerpoint/2010/main" val="3138263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Assistant Coaches</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a:p>
          <a:p>
            <a:r>
              <a:rPr lang="en-US" b="1" dirty="0" smtClean="0"/>
              <a:t>EARN </a:t>
            </a:r>
            <a:r>
              <a:rPr lang="en-US" b="1" dirty="0"/>
              <a:t>YOUR STRIPES </a:t>
            </a:r>
            <a:r>
              <a:rPr lang="en-US" dirty="0"/>
              <a:t>– Leaders earn the right to lead, because they manifest character and integrity and they get results! </a:t>
            </a:r>
          </a:p>
          <a:p>
            <a:r>
              <a:rPr lang="en-US" dirty="0" smtClean="0"/>
              <a:t>Assistants </a:t>
            </a:r>
            <a:r>
              <a:rPr lang="en-US" dirty="0"/>
              <a:t>must share the philosophy and attitudes of the head coach </a:t>
            </a:r>
          </a:p>
          <a:p>
            <a:endParaRPr lang="en-US" dirty="0"/>
          </a:p>
          <a:p>
            <a:r>
              <a:rPr lang="en-US" dirty="0"/>
              <a:t>“If an assistant coach doesn’t buy into your philosophy, one of you won’t be there for long.” </a:t>
            </a:r>
          </a:p>
          <a:p>
            <a:r>
              <a:rPr lang="en-US" dirty="0"/>
              <a:t>Roy Thompson, Basketball Coach </a:t>
            </a:r>
          </a:p>
        </p:txBody>
      </p:sp>
    </p:spTree>
    <p:extLst>
      <p:ext uri="{BB962C8B-B14F-4D97-AF65-F5344CB8AC3E}">
        <p14:creationId xmlns:p14="http://schemas.microsoft.com/office/powerpoint/2010/main" val="2854537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Assistant coaches</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a:p>
          <a:p>
            <a:r>
              <a:rPr lang="en-US" b="1" dirty="0" smtClean="0"/>
              <a:t>Assistant </a:t>
            </a:r>
            <a:r>
              <a:rPr lang="en-US" b="1" dirty="0"/>
              <a:t>coaches </a:t>
            </a:r>
            <a:r>
              <a:rPr lang="en-US" dirty="0"/>
              <a:t>should be part of the decision making process </a:t>
            </a:r>
          </a:p>
          <a:p>
            <a:r>
              <a:rPr lang="en-US" b="1" dirty="0" smtClean="0"/>
              <a:t>Assistant </a:t>
            </a:r>
            <a:r>
              <a:rPr lang="en-US" b="1" dirty="0"/>
              <a:t>coaches </a:t>
            </a:r>
            <a:r>
              <a:rPr lang="en-US" dirty="0"/>
              <a:t>must support the decisions of the head coach and they must be positive role models for the athletes. </a:t>
            </a:r>
          </a:p>
          <a:p>
            <a:endParaRPr lang="en-US" dirty="0"/>
          </a:p>
          <a:p>
            <a:r>
              <a:rPr lang="en-US" dirty="0"/>
              <a:t>“Work hard, stay focused and surround yourself with good people.” </a:t>
            </a:r>
          </a:p>
          <a:p>
            <a:r>
              <a:rPr lang="en-US" dirty="0"/>
              <a:t>Tom Osborne, Nebraska Football Coach </a:t>
            </a:r>
          </a:p>
        </p:txBody>
      </p:sp>
    </p:spTree>
    <p:extLst>
      <p:ext uri="{BB962C8B-B14F-4D97-AF65-F5344CB8AC3E}">
        <p14:creationId xmlns:p14="http://schemas.microsoft.com/office/powerpoint/2010/main" val="1794104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Assistant Coaches</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a:p>
          <a:p>
            <a:r>
              <a:rPr lang="en-US" b="1" dirty="0"/>
              <a:t>Get Staff Involved </a:t>
            </a:r>
            <a:endParaRPr lang="en-US" dirty="0"/>
          </a:p>
          <a:p>
            <a:r>
              <a:rPr lang="en-US" dirty="0" smtClean="0"/>
              <a:t>Preseason </a:t>
            </a:r>
            <a:r>
              <a:rPr lang="en-US" dirty="0"/>
              <a:t>Jobs </a:t>
            </a:r>
          </a:p>
          <a:p>
            <a:r>
              <a:rPr lang="en-US" dirty="0" smtClean="0"/>
              <a:t>Planning </a:t>
            </a:r>
            <a:r>
              <a:rPr lang="en-US" dirty="0"/>
              <a:t>for the upcoming season (playbook, handbook, rules, plays, goals, etc.) </a:t>
            </a:r>
          </a:p>
          <a:p>
            <a:r>
              <a:rPr lang="en-US" dirty="0" smtClean="0"/>
              <a:t>Planning </a:t>
            </a:r>
            <a:r>
              <a:rPr lang="en-US" dirty="0"/>
              <a:t>Practices </a:t>
            </a:r>
          </a:p>
          <a:p>
            <a:r>
              <a:rPr lang="en-US" dirty="0" smtClean="0"/>
              <a:t>Game </a:t>
            </a:r>
            <a:r>
              <a:rPr lang="en-US" dirty="0"/>
              <a:t>Day Duties </a:t>
            </a:r>
          </a:p>
          <a:p>
            <a:r>
              <a:rPr lang="en-US" dirty="0" smtClean="0"/>
              <a:t>Don’t </a:t>
            </a:r>
            <a:r>
              <a:rPr lang="en-US" dirty="0"/>
              <a:t>try to handle everything yourself – It may result in doing just an average job at everything – Strive for excellence everywhere! </a:t>
            </a:r>
          </a:p>
          <a:p>
            <a:r>
              <a:rPr lang="en-US" dirty="0" smtClean="0"/>
              <a:t>Know </a:t>
            </a:r>
            <a:r>
              <a:rPr lang="en-US" dirty="0"/>
              <a:t>who your kids respond to the best in order to get the desired action and outcome! </a:t>
            </a:r>
          </a:p>
          <a:p>
            <a:endParaRPr lang="en-US" dirty="0"/>
          </a:p>
        </p:txBody>
      </p:sp>
    </p:spTree>
    <p:extLst>
      <p:ext uri="{BB962C8B-B14F-4D97-AF65-F5344CB8AC3E}">
        <p14:creationId xmlns:p14="http://schemas.microsoft.com/office/powerpoint/2010/main" val="2394926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Player Organization</a:t>
            </a:r>
            <a:endParaRPr lang="en-US" dirty="0"/>
          </a:p>
        </p:txBody>
      </p:sp>
      <p:sp>
        <p:nvSpPr>
          <p:cNvPr id="3" name="Content Placeholder 2"/>
          <p:cNvSpPr>
            <a:spLocks noGrp="1"/>
          </p:cNvSpPr>
          <p:nvPr>
            <p:ph idx="1"/>
          </p:nvPr>
        </p:nvSpPr>
        <p:spPr/>
        <p:txBody>
          <a:bodyPr>
            <a:normAutofit lnSpcReduction="10000"/>
          </a:bodyPr>
          <a:lstStyle/>
          <a:p>
            <a:pPr>
              <a:defRPr/>
            </a:pPr>
            <a:r>
              <a:rPr lang="en-US" altLang="en-US" sz="2800" dirty="0"/>
              <a:t>Captains Counsel</a:t>
            </a:r>
          </a:p>
          <a:p>
            <a:pPr>
              <a:defRPr/>
            </a:pPr>
            <a:r>
              <a:rPr lang="en-US" altLang="en-US" sz="2800" dirty="0"/>
              <a:t>School Code of Conduct </a:t>
            </a:r>
            <a:r>
              <a:rPr lang="en-US" altLang="en-US" sz="1800" dirty="0"/>
              <a:t>p. 119</a:t>
            </a:r>
          </a:p>
          <a:p>
            <a:pPr lvl="1">
              <a:defRPr/>
            </a:pPr>
            <a:r>
              <a:rPr lang="en-US" altLang="en-US" sz="2400" dirty="0"/>
              <a:t>Publish, post and sign to indicate understanding awareness for parents and athletes</a:t>
            </a:r>
          </a:p>
          <a:p>
            <a:pPr lvl="1">
              <a:defRPr/>
            </a:pPr>
            <a:r>
              <a:rPr lang="en-US" altLang="en-US" sz="2400" dirty="0"/>
              <a:t>Examine various Codes to develop an ideal model</a:t>
            </a:r>
          </a:p>
          <a:p>
            <a:pPr lvl="1">
              <a:defRPr/>
            </a:pPr>
            <a:r>
              <a:rPr lang="en-US" altLang="en-US" sz="2400" dirty="0"/>
              <a:t>Recommended resource: NYSPHSAA “Developing Successful Codes” Program</a:t>
            </a:r>
          </a:p>
          <a:p>
            <a:pPr>
              <a:defRPr/>
            </a:pPr>
            <a:r>
              <a:rPr lang="en-US" altLang="en-US" sz="2800" dirty="0"/>
              <a:t>Accountability/Violations/Consequences </a:t>
            </a:r>
            <a:r>
              <a:rPr lang="en-US" altLang="en-US" sz="1800" dirty="0"/>
              <a:t>p. 120</a:t>
            </a:r>
          </a:p>
          <a:p>
            <a:pPr lvl="1">
              <a:defRPr/>
            </a:pPr>
            <a:r>
              <a:rPr lang="en-US" altLang="en-US" sz="2400" dirty="0"/>
              <a:t>Indefinite suspension</a:t>
            </a:r>
          </a:p>
          <a:p>
            <a:pPr lvl="1">
              <a:defRPr/>
            </a:pPr>
            <a:r>
              <a:rPr lang="en-US" altLang="en-US" sz="2400" dirty="0"/>
              <a:t>Team suspensions and student rights/Due Process</a:t>
            </a:r>
          </a:p>
          <a:p>
            <a:pPr lvl="1">
              <a:defRPr/>
            </a:pPr>
            <a:r>
              <a:rPr lang="en-US" altLang="en-US" sz="2400" dirty="0"/>
              <a:t>Remediation Considerations</a:t>
            </a:r>
          </a:p>
          <a:p>
            <a:endParaRPr lang="en-US" dirty="0"/>
          </a:p>
        </p:txBody>
      </p:sp>
    </p:spTree>
    <p:extLst>
      <p:ext uri="{BB962C8B-B14F-4D97-AF65-F5344CB8AC3E}">
        <p14:creationId xmlns:p14="http://schemas.microsoft.com/office/powerpoint/2010/main" val="1719758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Player Management</a:t>
            </a:r>
            <a:endParaRPr lang="en-US" dirty="0"/>
          </a:p>
        </p:txBody>
      </p:sp>
      <p:sp>
        <p:nvSpPr>
          <p:cNvPr id="3" name="Content Placeholder 2"/>
          <p:cNvSpPr>
            <a:spLocks noGrp="1"/>
          </p:cNvSpPr>
          <p:nvPr>
            <p:ph idx="1"/>
          </p:nvPr>
        </p:nvSpPr>
        <p:spPr/>
        <p:txBody>
          <a:bodyPr>
            <a:normAutofit fontScale="92500" lnSpcReduction="10000"/>
          </a:bodyPr>
          <a:lstStyle/>
          <a:p>
            <a:pPr>
              <a:lnSpc>
                <a:spcPct val="90000"/>
              </a:lnSpc>
              <a:defRPr/>
            </a:pPr>
            <a:r>
              <a:rPr lang="en-US" altLang="en-US" dirty="0"/>
              <a:t>Involve team in establishing acceptable/unacceptable behavior standards</a:t>
            </a:r>
          </a:p>
          <a:p>
            <a:pPr>
              <a:lnSpc>
                <a:spcPct val="90000"/>
              </a:lnSpc>
              <a:defRPr/>
            </a:pPr>
            <a:r>
              <a:rPr lang="en-US" altLang="en-US" dirty="0"/>
              <a:t>Teach and continually reinforce appropriate, respectful behavior standards toward opposing coaches, players, officials and spectators</a:t>
            </a:r>
          </a:p>
          <a:p>
            <a:pPr>
              <a:lnSpc>
                <a:spcPct val="90000"/>
              </a:lnSpc>
              <a:defRPr/>
            </a:pPr>
            <a:r>
              <a:rPr lang="en-US" altLang="en-US" dirty="0"/>
              <a:t>Acceptance of Diversity</a:t>
            </a:r>
          </a:p>
          <a:p>
            <a:pPr>
              <a:lnSpc>
                <a:spcPct val="90000"/>
              </a:lnSpc>
              <a:defRPr/>
            </a:pPr>
            <a:r>
              <a:rPr lang="en-US" altLang="en-US" dirty="0"/>
              <a:t>Model and demonstrate good sportsmanship behaviors</a:t>
            </a:r>
          </a:p>
          <a:p>
            <a:pPr>
              <a:lnSpc>
                <a:spcPct val="90000"/>
              </a:lnSpc>
              <a:defRPr/>
            </a:pPr>
            <a:r>
              <a:rPr lang="en-US" altLang="en-US" dirty="0"/>
              <a:t>Hazing and Sexual Harassment – refer to school policy for hazing and sexual harassment </a:t>
            </a:r>
            <a:r>
              <a:rPr lang="en-US" altLang="en-US" sz="2400" dirty="0"/>
              <a:t>(see addendum 2)</a:t>
            </a:r>
          </a:p>
          <a:p>
            <a:endParaRPr lang="en-US" dirty="0"/>
          </a:p>
        </p:txBody>
      </p:sp>
    </p:spTree>
    <p:extLst>
      <p:ext uri="{BB962C8B-B14F-4D97-AF65-F5344CB8AC3E}">
        <p14:creationId xmlns:p14="http://schemas.microsoft.com/office/powerpoint/2010/main" val="424401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 Parents</a:t>
            </a:r>
            <a:endParaRPr lang="en-US" dirty="0"/>
          </a:p>
        </p:txBody>
      </p:sp>
      <p:sp>
        <p:nvSpPr>
          <p:cNvPr id="3" name="Content Placeholder 2"/>
          <p:cNvSpPr>
            <a:spLocks noGrp="1"/>
          </p:cNvSpPr>
          <p:nvPr>
            <p:ph idx="1"/>
          </p:nvPr>
        </p:nvSpPr>
        <p:spPr/>
        <p:txBody>
          <a:bodyPr>
            <a:normAutofit lnSpcReduction="10000"/>
          </a:bodyPr>
          <a:lstStyle/>
          <a:p>
            <a:pPr>
              <a:lnSpc>
                <a:spcPct val="90000"/>
              </a:lnSpc>
              <a:defRPr/>
            </a:pPr>
            <a:r>
              <a:rPr lang="en-US" altLang="en-US" dirty="0"/>
              <a:t>Helping parents understand their role to support their child and the team</a:t>
            </a:r>
          </a:p>
          <a:p>
            <a:pPr>
              <a:lnSpc>
                <a:spcPct val="90000"/>
              </a:lnSpc>
              <a:defRPr/>
            </a:pPr>
            <a:r>
              <a:rPr lang="en-US" altLang="en-US" dirty="0"/>
              <a:t>Parental guidelines establishing parameters of acceptable behavior during the season</a:t>
            </a:r>
          </a:p>
          <a:p>
            <a:pPr>
              <a:lnSpc>
                <a:spcPct val="90000"/>
              </a:lnSpc>
              <a:defRPr/>
            </a:pPr>
            <a:r>
              <a:rPr lang="en-US" altLang="en-US" dirty="0"/>
              <a:t>Appropriate time when dealing with conflict and concerns</a:t>
            </a:r>
          </a:p>
          <a:p>
            <a:pPr>
              <a:lnSpc>
                <a:spcPct val="90000"/>
              </a:lnSpc>
              <a:defRPr/>
            </a:pPr>
            <a:r>
              <a:rPr lang="en-US" altLang="en-US" dirty="0"/>
              <a:t>“Cool off ” period- next day, not after game</a:t>
            </a:r>
          </a:p>
          <a:p>
            <a:pPr>
              <a:lnSpc>
                <a:spcPct val="90000"/>
              </a:lnSpc>
              <a:defRPr/>
            </a:pPr>
            <a:r>
              <a:rPr lang="en-US" altLang="en-US" dirty="0"/>
              <a:t>Schedule a meeting through athletic administrator</a:t>
            </a:r>
          </a:p>
          <a:p>
            <a:pPr>
              <a:lnSpc>
                <a:spcPct val="90000"/>
              </a:lnSpc>
              <a:defRPr/>
            </a:pPr>
            <a:r>
              <a:rPr lang="en-US" altLang="en-US" dirty="0"/>
              <a:t>Extend appreciation for their support</a:t>
            </a:r>
          </a:p>
          <a:p>
            <a:endParaRPr lang="en-US" dirty="0"/>
          </a:p>
        </p:txBody>
      </p:sp>
    </p:spTree>
    <p:extLst>
      <p:ext uri="{BB962C8B-B14F-4D97-AF65-F5344CB8AC3E}">
        <p14:creationId xmlns:p14="http://schemas.microsoft.com/office/powerpoint/2010/main" val="1647109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 Parents/Spectators</a:t>
            </a:r>
            <a:endParaRPr lang="en-US" dirty="0"/>
          </a:p>
        </p:txBody>
      </p:sp>
      <p:sp>
        <p:nvSpPr>
          <p:cNvPr id="3" name="Content Placeholder 2"/>
          <p:cNvSpPr>
            <a:spLocks noGrp="1"/>
          </p:cNvSpPr>
          <p:nvPr>
            <p:ph idx="1"/>
          </p:nvPr>
        </p:nvSpPr>
        <p:spPr/>
        <p:txBody>
          <a:bodyPr>
            <a:normAutofit fontScale="85000" lnSpcReduction="10000"/>
          </a:bodyPr>
          <a:lstStyle/>
          <a:p>
            <a:pPr>
              <a:lnSpc>
                <a:spcPct val="90000"/>
              </a:lnSpc>
              <a:defRPr/>
            </a:pPr>
            <a:r>
              <a:rPr lang="en-US" altLang="en-US" dirty="0"/>
              <a:t>Work with athletic administration to foster positive spectatorship</a:t>
            </a:r>
          </a:p>
          <a:p>
            <a:pPr>
              <a:lnSpc>
                <a:spcPct val="90000"/>
              </a:lnSpc>
              <a:defRPr/>
            </a:pPr>
            <a:r>
              <a:rPr lang="en-US" altLang="en-US" dirty="0"/>
              <a:t>Plan with athletic administrator to provide proper management plan</a:t>
            </a:r>
          </a:p>
          <a:p>
            <a:pPr>
              <a:lnSpc>
                <a:spcPct val="90000"/>
              </a:lnSpc>
              <a:defRPr/>
            </a:pPr>
            <a:r>
              <a:rPr lang="en-US" altLang="en-US" dirty="0"/>
              <a:t>Coach should model expected behavior reflective of the student-athletes mission</a:t>
            </a:r>
          </a:p>
          <a:p>
            <a:pPr>
              <a:lnSpc>
                <a:spcPct val="90000"/>
              </a:lnSpc>
              <a:defRPr/>
            </a:pPr>
            <a:r>
              <a:rPr lang="en-US" altLang="en-US" dirty="0"/>
              <a:t>Reinforce with the student body appropriate expectations for group behavior through pep rallies, physical education classes, assemblies, etc.</a:t>
            </a:r>
          </a:p>
          <a:p>
            <a:pPr>
              <a:lnSpc>
                <a:spcPct val="90000"/>
              </a:lnSpc>
              <a:defRPr/>
            </a:pPr>
            <a:r>
              <a:rPr lang="en-US" altLang="en-US" dirty="0"/>
              <a:t>Encourage appropriate relationships with cheerleading squads to promote a positive and supportive environment</a:t>
            </a:r>
          </a:p>
          <a:p>
            <a:endParaRPr lang="en-US" dirty="0"/>
          </a:p>
        </p:txBody>
      </p:sp>
    </p:spTree>
    <p:extLst>
      <p:ext uri="{BB962C8B-B14F-4D97-AF65-F5344CB8AC3E}">
        <p14:creationId xmlns:p14="http://schemas.microsoft.com/office/powerpoint/2010/main" val="3875291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Sportsmanship</a:t>
            </a:r>
            <a:endParaRPr lang="en-US" dirty="0"/>
          </a:p>
        </p:txBody>
      </p:sp>
      <p:sp>
        <p:nvSpPr>
          <p:cNvPr id="3" name="Content Placeholder 2"/>
          <p:cNvSpPr>
            <a:spLocks noGrp="1"/>
          </p:cNvSpPr>
          <p:nvPr>
            <p:ph idx="1"/>
          </p:nvPr>
        </p:nvSpPr>
        <p:spPr/>
        <p:txBody>
          <a:bodyPr/>
          <a:lstStyle/>
          <a:p>
            <a:pPr>
              <a:defRPr/>
            </a:pPr>
            <a:r>
              <a:rPr lang="en-US" altLang="en-US" dirty="0"/>
              <a:t>School District plan is a necessity</a:t>
            </a:r>
          </a:p>
          <a:p>
            <a:pPr>
              <a:defRPr/>
            </a:pPr>
            <a:r>
              <a:rPr lang="en-US" altLang="en-US" dirty="0"/>
              <a:t>NYSPHSAA Sportsmanship Guide </a:t>
            </a:r>
            <a:r>
              <a:rPr lang="en-US" altLang="en-US" sz="1800" dirty="0"/>
              <a:t>p.70</a:t>
            </a:r>
          </a:p>
          <a:p>
            <a:pPr>
              <a:defRPr/>
            </a:pPr>
            <a:r>
              <a:rPr lang="en-US" altLang="en-US" dirty="0"/>
              <a:t>NYSPHSAA Citizenship through Athletics</a:t>
            </a:r>
          </a:p>
          <a:p>
            <a:pPr>
              <a:defRPr/>
            </a:pPr>
            <a:r>
              <a:rPr lang="en-US" altLang="en-US" dirty="0"/>
              <a:t>NYSPHSAA Good Sports Program</a:t>
            </a:r>
          </a:p>
          <a:p>
            <a:pPr>
              <a:defRPr/>
            </a:pPr>
            <a:r>
              <a:rPr lang="en-US" altLang="en-US" dirty="0"/>
              <a:t>NYSPHSAA Hazing Identification and Prevention Workshop</a:t>
            </a:r>
          </a:p>
          <a:p>
            <a:pPr>
              <a:defRPr/>
            </a:pPr>
            <a:r>
              <a:rPr lang="en-US" altLang="en-US" dirty="0"/>
              <a:t>Section and League Guidelines</a:t>
            </a:r>
          </a:p>
          <a:p>
            <a:endParaRPr lang="en-US" dirty="0"/>
          </a:p>
        </p:txBody>
      </p:sp>
    </p:spTree>
    <p:extLst>
      <p:ext uri="{BB962C8B-B14F-4D97-AF65-F5344CB8AC3E}">
        <p14:creationId xmlns:p14="http://schemas.microsoft.com/office/powerpoint/2010/main" val="3465914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Successful Coaching</a:t>
            </a:r>
            <a:endParaRPr lang="en-US" dirty="0"/>
          </a:p>
        </p:txBody>
      </p:sp>
      <p:sp>
        <p:nvSpPr>
          <p:cNvPr id="3" name="Content Placeholder 2"/>
          <p:cNvSpPr>
            <a:spLocks noGrp="1"/>
          </p:cNvSpPr>
          <p:nvPr>
            <p:ph idx="1"/>
          </p:nvPr>
        </p:nvSpPr>
        <p:spPr/>
        <p:txBody>
          <a:bodyPr>
            <a:normAutofit lnSpcReduction="10000"/>
          </a:bodyPr>
          <a:lstStyle/>
          <a:p>
            <a:pPr>
              <a:lnSpc>
                <a:spcPct val="90000"/>
              </a:lnSpc>
              <a:defRPr/>
            </a:pPr>
            <a:r>
              <a:rPr lang="en-US" altLang="en-US" dirty="0"/>
              <a:t>Wears many hats….</a:t>
            </a:r>
          </a:p>
          <a:p>
            <a:pPr>
              <a:lnSpc>
                <a:spcPct val="90000"/>
              </a:lnSpc>
              <a:defRPr/>
            </a:pPr>
            <a:r>
              <a:rPr lang="en-US" altLang="en-US" dirty="0"/>
              <a:t>Builds relationships…students, parents, teachers, staff, administration, community members.</a:t>
            </a:r>
          </a:p>
          <a:p>
            <a:pPr>
              <a:lnSpc>
                <a:spcPct val="90000"/>
              </a:lnSpc>
              <a:defRPr/>
            </a:pPr>
            <a:r>
              <a:rPr lang="en-US" altLang="en-US" dirty="0"/>
              <a:t>Athletic venue = extension of the classroom</a:t>
            </a:r>
          </a:p>
          <a:p>
            <a:pPr>
              <a:lnSpc>
                <a:spcPct val="90000"/>
              </a:lnSpc>
              <a:defRPr/>
            </a:pPr>
            <a:r>
              <a:rPr lang="en-US" altLang="en-US" dirty="0"/>
              <a:t>Program produces “winners”</a:t>
            </a:r>
          </a:p>
          <a:p>
            <a:pPr>
              <a:lnSpc>
                <a:spcPct val="90000"/>
              </a:lnSpc>
              <a:defRPr/>
            </a:pPr>
            <a:r>
              <a:rPr lang="en-US" altLang="en-US" dirty="0"/>
              <a:t>Lifelong skills and relationships</a:t>
            </a:r>
          </a:p>
          <a:p>
            <a:pPr>
              <a:lnSpc>
                <a:spcPct val="90000"/>
              </a:lnSpc>
              <a:defRPr/>
            </a:pPr>
            <a:r>
              <a:rPr lang="en-US" altLang="en-US" dirty="0"/>
              <a:t>People come first.</a:t>
            </a:r>
          </a:p>
          <a:p>
            <a:pPr>
              <a:lnSpc>
                <a:spcPct val="90000"/>
              </a:lnSpc>
              <a:defRPr/>
            </a:pPr>
            <a:r>
              <a:rPr lang="en-US" altLang="en-US" dirty="0"/>
              <a:t>Life is work so enjoy it.</a:t>
            </a:r>
          </a:p>
          <a:p>
            <a:endParaRPr lang="en-US" dirty="0"/>
          </a:p>
        </p:txBody>
      </p:sp>
    </p:spTree>
    <p:extLst>
      <p:ext uri="{BB962C8B-B14F-4D97-AF65-F5344CB8AC3E}">
        <p14:creationId xmlns:p14="http://schemas.microsoft.com/office/powerpoint/2010/main" val="1745518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Relationships</a:t>
            </a:r>
            <a:endParaRPr lang="en-US" dirty="0"/>
          </a:p>
        </p:txBody>
      </p:sp>
      <p:sp>
        <p:nvSpPr>
          <p:cNvPr id="3" name="Content Placeholder 2"/>
          <p:cNvSpPr>
            <a:spLocks noGrp="1"/>
          </p:cNvSpPr>
          <p:nvPr>
            <p:ph idx="1"/>
          </p:nvPr>
        </p:nvSpPr>
        <p:spPr/>
        <p:txBody>
          <a:bodyPr/>
          <a:lstStyle/>
          <a:p>
            <a:r>
              <a:rPr lang="en-US" dirty="0" smtClean="0"/>
              <a:t>Athletic/School Administrators</a:t>
            </a:r>
          </a:p>
          <a:p>
            <a:pPr marL="0" indent="0">
              <a:buNone/>
            </a:pPr>
            <a:r>
              <a:rPr lang="en-US" dirty="0" smtClean="0"/>
              <a:t>-Understanding Professional Relationships</a:t>
            </a:r>
          </a:p>
          <a:p>
            <a:pPr marL="0" indent="0">
              <a:buNone/>
            </a:pPr>
            <a:r>
              <a:rPr lang="en-US" dirty="0" smtClean="0"/>
              <a:t>-Organizational Skills</a:t>
            </a:r>
          </a:p>
          <a:p>
            <a:pPr marL="0" indent="0">
              <a:buNone/>
            </a:pPr>
            <a:r>
              <a:rPr lang="en-US" dirty="0" smtClean="0"/>
              <a:t>-Effective Communication Skills</a:t>
            </a:r>
          </a:p>
          <a:p>
            <a:pPr marL="0" indent="0">
              <a:buNone/>
            </a:pPr>
            <a:r>
              <a:rPr lang="en-US" dirty="0" smtClean="0"/>
              <a:t>-Accountability</a:t>
            </a:r>
            <a:endParaRPr lang="en-US" dirty="0"/>
          </a:p>
        </p:txBody>
      </p:sp>
    </p:spTree>
    <p:extLst>
      <p:ext uri="{BB962C8B-B14F-4D97-AF65-F5344CB8AC3E}">
        <p14:creationId xmlns:p14="http://schemas.microsoft.com/office/powerpoint/2010/main" val="2637143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Pre-Season Media Duties</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a:p>
          <a:p>
            <a:r>
              <a:rPr lang="en-US" b="1" dirty="0"/>
              <a:t>Press Releases </a:t>
            </a:r>
            <a:endParaRPr lang="en-US" dirty="0"/>
          </a:p>
          <a:p>
            <a:r>
              <a:rPr lang="en-US" dirty="0" smtClean="0"/>
              <a:t> </a:t>
            </a:r>
            <a:r>
              <a:rPr lang="en-US" dirty="0"/>
              <a:t>Pre-Season Press Release </a:t>
            </a:r>
          </a:p>
          <a:p>
            <a:r>
              <a:rPr lang="en-US" dirty="0" smtClean="0"/>
              <a:t> </a:t>
            </a:r>
            <a:r>
              <a:rPr lang="en-US" dirty="0"/>
              <a:t>School (address, phone numbers) </a:t>
            </a:r>
          </a:p>
          <a:p>
            <a:r>
              <a:rPr lang="en-US" dirty="0" smtClean="0"/>
              <a:t> </a:t>
            </a:r>
            <a:r>
              <a:rPr lang="en-US" dirty="0"/>
              <a:t>Athletic Director </a:t>
            </a:r>
          </a:p>
          <a:p>
            <a:r>
              <a:rPr lang="en-US" dirty="0" smtClean="0"/>
              <a:t> </a:t>
            </a:r>
            <a:r>
              <a:rPr lang="en-US" dirty="0"/>
              <a:t>Administrators </a:t>
            </a:r>
          </a:p>
          <a:p>
            <a:r>
              <a:rPr lang="en-US" dirty="0" smtClean="0"/>
              <a:t> </a:t>
            </a:r>
            <a:r>
              <a:rPr lang="en-US" dirty="0"/>
              <a:t>Returning Players </a:t>
            </a:r>
          </a:p>
          <a:p>
            <a:r>
              <a:rPr lang="en-US" dirty="0" smtClean="0"/>
              <a:t>Last </a:t>
            </a:r>
            <a:r>
              <a:rPr lang="en-US" dirty="0"/>
              <a:t>Year’s Highlights </a:t>
            </a:r>
          </a:p>
          <a:p>
            <a:r>
              <a:rPr lang="en-US" dirty="0" smtClean="0"/>
              <a:t> </a:t>
            </a:r>
            <a:r>
              <a:rPr lang="en-US" dirty="0"/>
              <a:t>Milestones (Brief History of Your Program) </a:t>
            </a:r>
          </a:p>
          <a:p>
            <a:r>
              <a:rPr lang="en-US" dirty="0" smtClean="0"/>
              <a:t> </a:t>
            </a:r>
            <a:r>
              <a:rPr lang="en-US" dirty="0"/>
              <a:t>When and Where You Practice </a:t>
            </a:r>
          </a:p>
          <a:p>
            <a:r>
              <a:rPr lang="en-US" dirty="0" smtClean="0"/>
              <a:t> </a:t>
            </a:r>
            <a:r>
              <a:rPr lang="en-US" dirty="0"/>
              <a:t>Team Roster with Correct Spellings </a:t>
            </a:r>
          </a:p>
          <a:p>
            <a:endParaRPr lang="en-US" dirty="0"/>
          </a:p>
        </p:txBody>
      </p:sp>
    </p:spTree>
    <p:extLst>
      <p:ext uri="{BB962C8B-B14F-4D97-AF65-F5344CB8AC3E}">
        <p14:creationId xmlns:p14="http://schemas.microsoft.com/office/powerpoint/2010/main" val="1847040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Press Releases </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t> </a:t>
            </a:r>
            <a:endParaRPr lang="en-US" dirty="0"/>
          </a:p>
          <a:p>
            <a:r>
              <a:rPr lang="en-US" dirty="0" smtClean="0"/>
              <a:t>Pre-Season </a:t>
            </a:r>
            <a:r>
              <a:rPr lang="en-US" dirty="0"/>
              <a:t>Continued </a:t>
            </a:r>
          </a:p>
          <a:p>
            <a:r>
              <a:rPr lang="en-US" dirty="0" smtClean="0"/>
              <a:t>Schedule </a:t>
            </a:r>
            <a:r>
              <a:rPr lang="en-US" dirty="0"/>
              <a:t>of Events with Times and Locations </a:t>
            </a:r>
          </a:p>
          <a:p>
            <a:r>
              <a:rPr lang="en-US" dirty="0" smtClean="0"/>
              <a:t>Indicate </a:t>
            </a:r>
            <a:r>
              <a:rPr lang="en-US" dirty="0"/>
              <a:t>the Big Game or Big Rivalry </a:t>
            </a:r>
          </a:p>
          <a:p>
            <a:r>
              <a:rPr lang="en-US" dirty="0" smtClean="0"/>
              <a:t>Coaching </a:t>
            </a:r>
            <a:r>
              <a:rPr lang="en-US" dirty="0"/>
              <a:t>Staff </a:t>
            </a:r>
          </a:p>
          <a:p>
            <a:r>
              <a:rPr lang="en-US" dirty="0" smtClean="0"/>
              <a:t>Names </a:t>
            </a:r>
            <a:endParaRPr lang="en-US" dirty="0"/>
          </a:p>
          <a:p>
            <a:r>
              <a:rPr lang="en-US" dirty="0" smtClean="0"/>
              <a:t>Phone </a:t>
            </a:r>
            <a:r>
              <a:rPr lang="en-US" dirty="0"/>
              <a:t>Numbers </a:t>
            </a:r>
          </a:p>
          <a:p>
            <a:r>
              <a:rPr lang="en-US" dirty="0" smtClean="0"/>
              <a:t>Include </a:t>
            </a:r>
            <a:r>
              <a:rPr lang="en-US" dirty="0"/>
              <a:t>Information About Major Events – If they don’t know about it, then they can’t cover it! </a:t>
            </a:r>
          </a:p>
          <a:p>
            <a:r>
              <a:rPr lang="en-US" dirty="0" smtClean="0"/>
              <a:t>Sectionals </a:t>
            </a:r>
            <a:endParaRPr lang="en-US" dirty="0"/>
          </a:p>
          <a:p>
            <a:r>
              <a:rPr lang="en-US" dirty="0" smtClean="0"/>
              <a:t>States </a:t>
            </a:r>
            <a:endParaRPr lang="en-US" dirty="0"/>
          </a:p>
          <a:p>
            <a:endParaRPr lang="en-US" dirty="0"/>
          </a:p>
        </p:txBody>
      </p:sp>
    </p:spTree>
    <p:extLst>
      <p:ext uri="{BB962C8B-B14F-4D97-AF65-F5344CB8AC3E}">
        <p14:creationId xmlns:p14="http://schemas.microsoft.com/office/powerpoint/2010/main" val="1499414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 Duties during the Season</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endParaRPr lang="en-US" dirty="0"/>
          </a:p>
          <a:p>
            <a:r>
              <a:rPr lang="en-US" dirty="0" smtClean="0"/>
              <a:t>1</a:t>
            </a:r>
            <a:r>
              <a:rPr lang="en-US" dirty="0"/>
              <a:t>.   Maintain inventory of equipment and supplies</a:t>
            </a:r>
          </a:p>
          <a:p>
            <a:r>
              <a:rPr lang="en-US" dirty="0" smtClean="0"/>
              <a:t>2</a:t>
            </a:r>
            <a:r>
              <a:rPr lang="en-US" dirty="0"/>
              <a:t>.   Communications with media</a:t>
            </a:r>
          </a:p>
          <a:p>
            <a:r>
              <a:rPr lang="en-US" dirty="0" smtClean="0"/>
              <a:t>3</a:t>
            </a:r>
            <a:r>
              <a:rPr lang="en-US" dirty="0"/>
              <a:t>.   Reports on all injuries - follow school policies and </a:t>
            </a:r>
            <a:r>
              <a:rPr lang="en-US" dirty="0" smtClean="0"/>
              <a:t>     procedures</a:t>
            </a:r>
            <a:endParaRPr lang="en-US" dirty="0"/>
          </a:p>
          <a:p>
            <a:r>
              <a:rPr lang="en-US" dirty="0" smtClean="0"/>
              <a:t>4</a:t>
            </a:r>
            <a:r>
              <a:rPr lang="en-US" dirty="0"/>
              <a:t>.   Prepare league reports – eligibility lists if required, selection classification reports</a:t>
            </a:r>
          </a:p>
          <a:p>
            <a:r>
              <a:rPr lang="en-US" dirty="0" smtClean="0"/>
              <a:t>5</a:t>
            </a:r>
            <a:r>
              <a:rPr lang="en-US" dirty="0"/>
              <a:t>.   Prepare reports requested by athletic director</a:t>
            </a:r>
          </a:p>
          <a:p>
            <a:r>
              <a:rPr lang="en-US" dirty="0" smtClean="0"/>
              <a:t>6</a:t>
            </a:r>
            <a:r>
              <a:rPr lang="en-US" dirty="0"/>
              <a:t>.   Rating of officials</a:t>
            </a:r>
          </a:p>
          <a:p>
            <a:r>
              <a:rPr lang="en-US" dirty="0" smtClean="0"/>
              <a:t>7</a:t>
            </a:r>
            <a:r>
              <a:rPr lang="en-US" dirty="0"/>
              <a:t>.   Sportsmanship reports</a:t>
            </a:r>
          </a:p>
          <a:p>
            <a:r>
              <a:rPr lang="en-US" dirty="0"/>
              <a:t> </a:t>
            </a:r>
          </a:p>
          <a:p>
            <a:endParaRPr lang="en-US" dirty="0"/>
          </a:p>
        </p:txBody>
      </p:sp>
    </p:spTree>
    <p:extLst>
      <p:ext uri="{BB962C8B-B14F-4D97-AF65-F5344CB8AC3E}">
        <p14:creationId xmlns:p14="http://schemas.microsoft.com/office/powerpoint/2010/main" val="1379277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Coaching/Team Meetings</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a:p>
          <a:p>
            <a:r>
              <a:rPr lang="en-US" b="1" dirty="0"/>
              <a:t>The Value of Meetings </a:t>
            </a:r>
            <a:endParaRPr lang="en-US" dirty="0"/>
          </a:p>
          <a:p>
            <a:r>
              <a:rPr lang="en-US" dirty="0" smtClean="0"/>
              <a:t>ALWAYS </a:t>
            </a:r>
            <a:r>
              <a:rPr lang="en-US" dirty="0"/>
              <a:t>assure that your meetings have a purpose – </a:t>
            </a:r>
            <a:r>
              <a:rPr lang="en-US" b="1" dirty="0"/>
              <a:t>don’t waste people’s time</a:t>
            </a:r>
            <a:r>
              <a:rPr lang="en-US" dirty="0"/>
              <a:t>! </a:t>
            </a:r>
          </a:p>
          <a:p>
            <a:r>
              <a:rPr lang="en-US" dirty="0" smtClean="0"/>
              <a:t>Preseason</a:t>
            </a:r>
            <a:r>
              <a:rPr lang="en-US" dirty="0"/>
              <a:t>, In Season and Post Season </a:t>
            </a:r>
          </a:p>
          <a:p>
            <a:r>
              <a:rPr lang="en-US" dirty="0" smtClean="0"/>
              <a:t>Daily </a:t>
            </a:r>
            <a:r>
              <a:rPr lang="en-US" dirty="0"/>
              <a:t>Contact during the season. Make sure that everyone knows exactly what’s going on with the team. </a:t>
            </a:r>
          </a:p>
          <a:p>
            <a:r>
              <a:rPr lang="en-US" dirty="0" smtClean="0"/>
              <a:t>Get </a:t>
            </a:r>
            <a:r>
              <a:rPr lang="en-US" dirty="0"/>
              <a:t>feedback, ideas, suggestions, opinions </a:t>
            </a:r>
          </a:p>
          <a:p>
            <a:r>
              <a:rPr lang="en-US" dirty="0" smtClean="0"/>
              <a:t>What’s </a:t>
            </a:r>
            <a:r>
              <a:rPr lang="en-US" dirty="0"/>
              <a:t>Going Well? </a:t>
            </a:r>
          </a:p>
          <a:p>
            <a:endParaRPr lang="en-US" dirty="0"/>
          </a:p>
        </p:txBody>
      </p:sp>
    </p:spTree>
    <p:extLst>
      <p:ext uri="{BB962C8B-B14F-4D97-AF65-F5344CB8AC3E}">
        <p14:creationId xmlns:p14="http://schemas.microsoft.com/office/powerpoint/2010/main" val="1799975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 Meetings </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a:p>
          <a:p>
            <a:r>
              <a:rPr lang="en-US" b="1" dirty="0"/>
              <a:t>Meetings </a:t>
            </a:r>
            <a:endParaRPr lang="en-US" dirty="0"/>
          </a:p>
          <a:p>
            <a:r>
              <a:rPr lang="en-US" dirty="0" smtClean="0"/>
              <a:t>What </a:t>
            </a:r>
            <a:r>
              <a:rPr lang="en-US" dirty="0"/>
              <a:t>worked? </a:t>
            </a:r>
          </a:p>
          <a:p>
            <a:r>
              <a:rPr lang="en-US" dirty="0" smtClean="0"/>
              <a:t>What’s </a:t>
            </a:r>
            <a:r>
              <a:rPr lang="en-US" dirty="0"/>
              <a:t>not working? </a:t>
            </a:r>
          </a:p>
          <a:p>
            <a:r>
              <a:rPr lang="en-US" dirty="0" smtClean="0"/>
              <a:t>Where </a:t>
            </a:r>
            <a:r>
              <a:rPr lang="en-US" dirty="0"/>
              <a:t>do we need to make changes? </a:t>
            </a:r>
          </a:p>
          <a:p>
            <a:r>
              <a:rPr lang="en-US" dirty="0" smtClean="0"/>
              <a:t>NEVER </a:t>
            </a:r>
            <a:r>
              <a:rPr lang="en-US" dirty="0"/>
              <a:t>argue on the field or in front of your athletes! </a:t>
            </a:r>
          </a:p>
          <a:p>
            <a:r>
              <a:rPr lang="en-US" dirty="0" smtClean="0"/>
              <a:t>Respect </a:t>
            </a:r>
            <a:r>
              <a:rPr lang="en-US" dirty="0"/>
              <a:t>other’s opinions </a:t>
            </a:r>
          </a:p>
          <a:p>
            <a:r>
              <a:rPr lang="en-US" dirty="0" smtClean="0"/>
              <a:t>Think </a:t>
            </a:r>
            <a:r>
              <a:rPr lang="en-US" dirty="0"/>
              <a:t>and Reflect </a:t>
            </a:r>
          </a:p>
          <a:p>
            <a:r>
              <a:rPr lang="en-US" dirty="0" smtClean="0"/>
              <a:t>Ultimately </a:t>
            </a:r>
            <a:r>
              <a:rPr lang="en-US" dirty="0"/>
              <a:t>the head coach must make the final decision </a:t>
            </a:r>
          </a:p>
          <a:p>
            <a:endParaRPr lang="en-US" dirty="0"/>
          </a:p>
        </p:txBody>
      </p:sp>
    </p:spTree>
    <p:extLst>
      <p:ext uri="{BB962C8B-B14F-4D97-AF65-F5344CB8AC3E}">
        <p14:creationId xmlns:p14="http://schemas.microsoft.com/office/powerpoint/2010/main" val="2419827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 Meetings</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a:p>
          <a:p>
            <a:r>
              <a:rPr lang="en-US" b="1" dirty="0"/>
              <a:t>Meetings </a:t>
            </a:r>
            <a:endParaRPr lang="en-US" dirty="0"/>
          </a:p>
          <a:p>
            <a:r>
              <a:rPr lang="en-US" dirty="0" smtClean="0"/>
              <a:t>When </a:t>
            </a:r>
            <a:r>
              <a:rPr lang="en-US" dirty="0"/>
              <a:t>you walk out of out of your coaches’ meeting, everyone MUST be on the same page! If not address it immediately! </a:t>
            </a:r>
          </a:p>
          <a:p>
            <a:r>
              <a:rPr lang="en-US" dirty="0" smtClean="0"/>
              <a:t>Remember </a:t>
            </a:r>
            <a:r>
              <a:rPr lang="en-US" dirty="0"/>
              <a:t>that it takes time to put the right staff in place and get everything “clicking”! </a:t>
            </a:r>
          </a:p>
          <a:p>
            <a:r>
              <a:rPr lang="en-US" dirty="0" smtClean="0"/>
              <a:t>Be </a:t>
            </a:r>
            <a:r>
              <a:rPr lang="en-US" dirty="0"/>
              <a:t>organized for your meetings! </a:t>
            </a:r>
          </a:p>
          <a:p>
            <a:r>
              <a:rPr lang="en-US" dirty="0" smtClean="0"/>
              <a:t>Write </a:t>
            </a:r>
            <a:r>
              <a:rPr lang="en-US" dirty="0"/>
              <a:t>things down! </a:t>
            </a:r>
          </a:p>
          <a:p>
            <a:r>
              <a:rPr lang="en-US" dirty="0" smtClean="0"/>
              <a:t>Summarize </a:t>
            </a:r>
            <a:r>
              <a:rPr lang="en-US" dirty="0"/>
              <a:t>in writing and share! </a:t>
            </a:r>
          </a:p>
          <a:p>
            <a:endParaRPr lang="en-US" dirty="0"/>
          </a:p>
        </p:txBody>
      </p:sp>
    </p:spTree>
    <p:extLst>
      <p:ext uri="{BB962C8B-B14F-4D97-AF65-F5344CB8AC3E}">
        <p14:creationId xmlns:p14="http://schemas.microsoft.com/office/powerpoint/2010/main" val="2869217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Press Releases </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endParaRPr lang="en-US" dirty="0"/>
          </a:p>
          <a:p>
            <a:r>
              <a:rPr lang="en-US" dirty="0" smtClean="0"/>
              <a:t>During </a:t>
            </a:r>
            <a:r>
              <a:rPr lang="en-US" dirty="0"/>
              <a:t>the Season </a:t>
            </a:r>
          </a:p>
          <a:p>
            <a:r>
              <a:rPr lang="en-US" dirty="0" smtClean="0"/>
              <a:t>Be </a:t>
            </a:r>
            <a:r>
              <a:rPr lang="en-US" dirty="0"/>
              <a:t>as organized before the event as possible </a:t>
            </a:r>
          </a:p>
          <a:p>
            <a:r>
              <a:rPr lang="en-US" dirty="0" smtClean="0"/>
              <a:t>Create </a:t>
            </a:r>
            <a:r>
              <a:rPr lang="en-US" dirty="0"/>
              <a:t>reporting forms </a:t>
            </a:r>
          </a:p>
          <a:p>
            <a:r>
              <a:rPr lang="en-US" dirty="0" smtClean="0"/>
              <a:t>Fax </a:t>
            </a:r>
            <a:r>
              <a:rPr lang="en-US" dirty="0"/>
              <a:t>sheets </a:t>
            </a:r>
          </a:p>
          <a:p>
            <a:r>
              <a:rPr lang="en-US" dirty="0" smtClean="0"/>
              <a:t>Decide </a:t>
            </a:r>
            <a:r>
              <a:rPr lang="en-US" dirty="0"/>
              <a:t>how you will be reporting the results </a:t>
            </a:r>
          </a:p>
          <a:p>
            <a:r>
              <a:rPr lang="en-US" dirty="0" smtClean="0"/>
              <a:t>Decide </a:t>
            </a:r>
            <a:r>
              <a:rPr lang="en-US" dirty="0"/>
              <a:t>who (coach, manager, parent) will do the reporting </a:t>
            </a:r>
          </a:p>
          <a:p>
            <a:r>
              <a:rPr lang="en-US" dirty="0" smtClean="0"/>
              <a:t>Home </a:t>
            </a:r>
            <a:r>
              <a:rPr lang="en-US" dirty="0"/>
              <a:t>Team Reports </a:t>
            </a:r>
          </a:p>
          <a:p>
            <a:r>
              <a:rPr lang="en-US" dirty="0" smtClean="0"/>
              <a:t>Be </a:t>
            </a:r>
            <a:r>
              <a:rPr lang="en-US" dirty="0"/>
              <a:t>prepared with all contact numbers if you compete out of the area </a:t>
            </a:r>
          </a:p>
          <a:p>
            <a:endParaRPr lang="en-US" dirty="0"/>
          </a:p>
        </p:txBody>
      </p:sp>
    </p:spTree>
    <p:extLst>
      <p:ext uri="{BB962C8B-B14F-4D97-AF65-F5344CB8AC3E}">
        <p14:creationId xmlns:p14="http://schemas.microsoft.com/office/powerpoint/2010/main" val="1061871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End of the Season Meetings with Administration</a:t>
            </a:r>
            <a:endParaRPr lang="en-US" dirty="0"/>
          </a:p>
        </p:txBody>
      </p:sp>
      <p:sp>
        <p:nvSpPr>
          <p:cNvPr id="3" name="Content Placeholder 2"/>
          <p:cNvSpPr>
            <a:spLocks noGrp="1"/>
          </p:cNvSpPr>
          <p:nvPr>
            <p:ph idx="1"/>
          </p:nvPr>
        </p:nvSpPr>
        <p:spPr/>
        <p:txBody>
          <a:bodyPr/>
          <a:lstStyle/>
          <a:p>
            <a:r>
              <a:rPr lang="en-US" dirty="0" smtClean="0"/>
              <a:t>Meeting with athletic director</a:t>
            </a:r>
          </a:p>
          <a:p>
            <a:r>
              <a:rPr lang="en-US" dirty="0" smtClean="0"/>
              <a:t>Reports/evaluation</a:t>
            </a:r>
          </a:p>
          <a:p>
            <a:r>
              <a:rPr lang="en-US" dirty="0" smtClean="0"/>
              <a:t>Examples- see binders</a:t>
            </a:r>
          </a:p>
        </p:txBody>
      </p:sp>
    </p:spTree>
    <p:extLst>
      <p:ext uri="{BB962C8B-B14F-4D97-AF65-F5344CB8AC3E}">
        <p14:creationId xmlns:p14="http://schemas.microsoft.com/office/powerpoint/2010/main" val="835133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Season Reports </a:t>
            </a:r>
            <a:endParaRPr lang="en-US" dirty="0"/>
          </a:p>
        </p:txBody>
      </p:sp>
      <p:sp>
        <p:nvSpPr>
          <p:cNvPr id="3" name="Content Placeholder 2"/>
          <p:cNvSpPr>
            <a:spLocks noGrp="1"/>
          </p:cNvSpPr>
          <p:nvPr>
            <p:ph idx="1"/>
          </p:nvPr>
        </p:nvSpPr>
        <p:spPr/>
        <p:txBody>
          <a:bodyPr>
            <a:normAutofit fontScale="25000" lnSpcReduction="20000"/>
          </a:bodyPr>
          <a:lstStyle/>
          <a:p>
            <a:r>
              <a:rPr lang="en-US" dirty="0"/>
              <a:t>Coaches Development Process</a:t>
            </a:r>
          </a:p>
          <a:p>
            <a:r>
              <a:rPr lang="en-US" dirty="0"/>
              <a:t>Maple Hill Boys Varsity Lacrosse 2015</a:t>
            </a:r>
          </a:p>
          <a:p>
            <a:r>
              <a:rPr lang="en-US" dirty="0"/>
              <a:t>May 31</a:t>
            </a:r>
            <a:r>
              <a:rPr lang="en-US" baseline="30000" dirty="0"/>
              <a:t>st</a:t>
            </a:r>
            <a:r>
              <a:rPr lang="en-US" dirty="0"/>
              <a:t>, 2015</a:t>
            </a:r>
          </a:p>
          <a:p>
            <a:r>
              <a:rPr lang="en-US" b="1" dirty="0"/>
              <a:t>Goals Statement</a:t>
            </a:r>
            <a:endParaRPr lang="en-US" dirty="0"/>
          </a:p>
          <a:p>
            <a:r>
              <a:rPr lang="en-US" b="1" dirty="0"/>
              <a:t>1. To develop the athletic potential of the individual.		</a:t>
            </a:r>
            <a:endParaRPr lang="en-US" dirty="0"/>
          </a:p>
          <a:p>
            <a:r>
              <a:rPr lang="en-US" b="1" dirty="0"/>
              <a:t>-</a:t>
            </a:r>
            <a:r>
              <a:rPr lang="en-US" dirty="0"/>
              <a:t>This season’s goal for the individual player was to develop overall fitness and instill a desire to hustle.    We had a young team this season and our goal was to strive to compensate for our lack of varsity experience with effort. </a:t>
            </a:r>
          </a:p>
          <a:p>
            <a:r>
              <a:rPr lang="en-US" b="1" dirty="0"/>
              <a:t>-</a:t>
            </a:r>
            <a:r>
              <a:rPr lang="en-US" dirty="0"/>
              <a:t>To this end the players consistently competed during practice in each drill. This helped to instill a desire to work harder and prepare for their athletic contest.  Each practice consisted of a variety of conditioning drills and long distance running.</a:t>
            </a:r>
          </a:p>
          <a:p>
            <a:r>
              <a:rPr lang="en-US" b="1" dirty="0"/>
              <a:t>Self-Assessment-</a:t>
            </a:r>
            <a:r>
              <a:rPr lang="en-US" dirty="0"/>
              <a:t> Next season I would like to incorporate more of the training exercises from Top Form in our practices.</a:t>
            </a:r>
          </a:p>
          <a:p>
            <a:r>
              <a:rPr lang="en-US" b="1" dirty="0"/>
              <a:t>2. To develop sportsmanship.</a:t>
            </a:r>
            <a:endParaRPr lang="en-US" dirty="0"/>
          </a:p>
          <a:p>
            <a:r>
              <a:rPr lang="en-US" b="1" dirty="0"/>
              <a:t>-</a:t>
            </a:r>
            <a:r>
              <a:rPr lang="en-US" dirty="0"/>
              <a:t>The importance of sportsmanship that is expected from Maple Hill High School athletes was stressed at all times. </a:t>
            </a:r>
          </a:p>
          <a:p>
            <a:r>
              <a:rPr lang="en-US" b="1" dirty="0"/>
              <a:t>-</a:t>
            </a:r>
            <a:r>
              <a:rPr lang="en-US" dirty="0"/>
              <a:t>The players consistently held true to the level of sportsmanship expected of them and received compliments from opposing coaches on their sportsmanship.</a:t>
            </a:r>
          </a:p>
          <a:p>
            <a:r>
              <a:rPr lang="en-US" b="1" dirty="0"/>
              <a:t>Self-Assessment-</a:t>
            </a:r>
            <a:r>
              <a:rPr lang="en-US" dirty="0"/>
              <a:t> This is an important area and I stress this every day.  I believe that our players held to the standard expected of them.</a:t>
            </a:r>
          </a:p>
          <a:p>
            <a:r>
              <a:rPr lang="en-US" b="1" dirty="0"/>
              <a:t>3. To develop citizenship.</a:t>
            </a:r>
            <a:endParaRPr lang="en-US" dirty="0"/>
          </a:p>
          <a:p>
            <a:r>
              <a:rPr lang="en-US" b="1" dirty="0"/>
              <a:t>-</a:t>
            </a:r>
            <a:r>
              <a:rPr lang="en-US" dirty="0"/>
              <a:t>The season goal was to instill a sense of community in the players.</a:t>
            </a:r>
          </a:p>
          <a:p>
            <a:r>
              <a:rPr lang="en-US" b="1" dirty="0"/>
              <a:t>-</a:t>
            </a:r>
            <a:r>
              <a:rPr lang="en-US" dirty="0"/>
              <a:t>The team volunteered with the Village of Castleton to clean up the village streets. The team also volunteered to help the south </a:t>
            </a:r>
            <a:r>
              <a:rPr lang="en-US" dirty="0" err="1"/>
              <a:t>Schodack</a:t>
            </a:r>
            <a:r>
              <a:rPr lang="en-US" dirty="0"/>
              <a:t> fire department prepare their facilities for their annual open house. </a:t>
            </a:r>
          </a:p>
          <a:p>
            <a:r>
              <a:rPr lang="en-US" b="1" dirty="0"/>
              <a:t>Self-Assessment-</a:t>
            </a:r>
            <a:r>
              <a:rPr lang="en-US" dirty="0"/>
              <a:t> This is another important area and I believe that the players positively reflected their school. I would like to do additional events next season to continue this civic duty.</a:t>
            </a:r>
          </a:p>
          <a:p>
            <a:r>
              <a:rPr lang="en-US" b="1" dirty="0"/>
              <a:t>4. To foster teamwork.</a:t>
            </a:r>
            <a:endParaRPr lang="en-US" dirty="0"/>
          </a:p>
          <a:p>
            <a:r>
              <a:rPr lang="en-US" dirty="0"/>
              <a:t>-Lacrosse is a team sport and to this end working together was stressed daily. Drills consisted of partner work and small/large group activities.  Point of emphasis was that we are in this together and only as a team can we succeed.</a:t>
            </a:r>
          </a:p>
          <a:p>
            <a:r>
              <a:rPr lang="en-US" b="1" dirty="0"/>
              <a:t>Self-Assessment- </a:t>
            </a:r>
            <a:r>
              <a:rPr lang="en-US" dirty="0"/>
              <a:t>Our team worked well together and strove to be a competitive team in all of our games. I would like to continue to attend camps and clinics to further my knowledge of lacrosse in order to incorporate new ideas/drills into our practices.</a:t>
            </a:r>
          </a:p>
          <a:p>
            <a:r>
              <a:rPr lang="en-US" dirty="0"/>
              <a:t> </a:t>
            </a:r>
          </a:p>
          <a:p>
            <a:r>
              <a:rPr lang="en-US" b="1" dirty="0"/>
              <a:t>5. To develop personal leadership.</a:t>
            </a:r>
            <a:endParaRPr lang="en-US" dirty="0"/>
          </a:p>
          <a:p>
            <a:r>
              <a:rPr lang="en-US" b="1" dirty="0"/>
              <a:t>-</a:t>
            </a:r>
            <a:r>
              <a:rPr lang="en-US" dirty="0"/>
              <a:t>It was my goal to lead by example and be consisted with our message that we will be competitive each game, that hustled was critical to success, and that we would improve each game and play with class. </a:t>
            </a:r>
          </a:p>
          <a:p>
            <a:r>
              <a:rPr lang="en-US" b="1" dirty="0"/>
              <a:t>Self-Assessment-</a:t>
            </a:r>
            <a:r>
              <a:rPr lang="en-US" dirty="0"/>
              <a:t> I believe that the team exhibited the above mentioned goals and that the coaches set the example for the players to follow. </a:t>
            </a:r>
          </a:p>
          <a:p>
            <a:r>
              <a:rPr lang="en-US" b="1" dirty="0"/>
              <a:t>6.  Goal (chosen by coach, approved by athletic director).</a:t>
            </a:r>
            <a:endParaRPr lang="en-US" dirty="0"/>
          </a:p>
          <a:p>
            <a:r>
              <a:rPr lang="en-US" b="1" dirty="0"/>
              <a:t>-Goal-</a:t>
            </a:r>
            <a:r>
              <a:rPr lang="en-US" dirty="0"/>
              <a:t>   The Maple Hill Boys Varsity Lacrosse team will be competitive in each game, display proper sportsmanship and show improvement in each game.</a:t>
            </a:r>
          </a:p>
          <a:p>
            <a:r>
              <a:rPr lang="en-US" dirty="0"/>
              <a:t> </a:t>
            </a:r>
          </a:p>
          <a:p>
            <a:r>
              <a:rPr lang="en-US" b="1" dirty="0"/>
              <a:t>List the ways you plan to develop and strengthen your program.</a:t>
            </a:r>
            <a:endParaRPr lang="en-US" dirty="0"/>
          </a:p>
          <a:p>
            <a:pPr lvl="0"/>
            <a:r>
              <a:rPr lang="en-US" dirty="0"/>
              <a:t>Summer lacrosse leagues for returning players.</a:t>
            </a:r>
          </a:p>
          <a:p>
            <a:pPr lvl="0"/>
            <a:r>
              <a:rPr lang="en-US" dirty="0"/>
              <a:t>Top Form summer program.</a:t>
            </a:r>
          </a:p>
          <a:p>
            <a:pPr lvl="0"/>
            <a:r>
              <a:rPr lang="en-US" dirty="0"/>
              <a:t>Fall lacrosse &amp; tournaments.</a:t>
            </a:r>
          </a:p>
          <a:p>
            <a:pPr lvl="0"/>
            <a:r>
              <a:rPr lang="en-US" dirty="0"/>
              <a:t>Winter lacrosse leagues.</a:t>
            </a:r>
          </a:p>
          <a:p>
            <a:r>
              <a:rPr lang="en-US" dirty="0"/>
              <a:t> </a:t>
            </a:r>
          </a:p>
          <a:p>
            <a:r>
              <a:rPr lang="en-US" dirty="0"/>
              <a:t>Review of Performance.  (Athletic Director)</a:t>
            </a:r>
          </a:p>
          <a:p>
            <a:r>
              <a:rPr lang="en-US" dirty="0"/>
              <a:t> </a:t>
            </a:r>
          </a:p>
          <a:p>
            <a:r>
              <a:rPr lang="en-US" dirty="0"/>
              <a:t> </a:t>
            </a:r>
          </a:p>
          <a:p>
            <a:r>
              <a:rPr lang="en-US" dirty="0"/>
              <a:t>Coach’s Signature ______________________</a:t>
            </a:r>
          </a:p>
          <a:p>
            <a:r>
              <a:rPr lang="en-US" dirty="0"/>
              <a:t>Athletic Director’s Signature ______________________</a:t>
            </a:r>
          </a:p>
          <a:p>
            <a:r>
              <a:rPr lang="en-US" dirty="0"/>
              <a:t>Date ___________________</a:t>
            </a:r>
          </a:p>
          <a:p>
            <a:endParaRPr lang="en-US" dirty="0"/>
          </a:p>
        </p:txBody>
      </p:sp>
    </p:spTree>
    <p:extLst>
      <p:ext uri="{BB962C8B-B14F-4D97-AF65-F5344CB8AC3E}">
        <p14:creationId xmlns:p14="http://schemas.microsoft.com/office/powerpoint/2010/main" val="3358593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Press Release </a:t>
            </a:r>
            <a:r>
              <a:rPr lang="en-US" b="1" dirty="0" smtClean="0"/>
              <a:t>end of Season</a:t>
            </a:r>
            <a:r>
              <a:rPr lang="en-US" dirty="0"/>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endParaRPr lang="en-US" dirty="0"/>
          </a:p>
          <a:p>
            <a:r>
              <a:rPr lang="en-US" dirty="0" smtClean="0"/>
              <a:t>End-of-Season </a:t>
            </a:r>
            <a:endParaRPr lang="en-US" dirty="0"/>
          </a:p>
          <a:p>
            <a:r>
              <a:rPr lang="en-US" dirty="0" smtClean="0"/>
              <a:t>Always </a:t>
            </a:r>
            <a:r>
              <a:rPr lang="en-US" dirty="0"/>
              <a:t>Prepare a final year end press release with highlights </a:t>
            </a:r>
          </a:p>
          <a:p>
            <a:r>
              <a:rPr lang="en-US" dirty="0" smtClean="0"/>
              <a:t>Sectional </a:t>
            </a:r>
            <a:r>
              <a:rPr lang="en-US" dirty="0"/>
              <a:t>Winners </a:t>
            </a:r>
          </a:p>
          <a:p>
            <a:r>
              <a:rPr lang="en-US" dirty="0" smtClean="0"/>
              <a:t>Sectional </a:t>
            </a:r>
            <a:r>
              <a:rPr lang="en-US" dirty="0"/>
              <a:t>Place Finishers </a:t>
            </a:r>
          </a:p>
          <a:p>
            <a:r>
              <a:rPr lang="en-US" dirty="0" smtClean="0"/>
              <a:t>Team </a:t>
            </a:r>
            <a:r>
              <a:rPr lang="en-US" dirty="0"/>
              <a:t>Accomplishments </a:t>
            </a:r>
          </a:p>
          <a:p>
            <a:r>
              <a:rPr lang="en-US" dirty="0" smtClean="0"/>
              <a:t>School </a:t>
            </a:r>
            <a:r>
              <a:rPr lang="en-US" dirty="0"/>
              <a:t>Records </a:t>
            </a:r>
          </a:p>
          <a:p>
            <a:r>
              <a:rPr lang="en-US" dirty="0" smtClean="0"/>
              <a:t>Post </a:t>
            </a:r>
            <a:r>
              <a:rPr lang="en-US" dirty="0"/>
              <a:t>Season Recognition </a:t>
            </a:r>
          </a:p>
          <a:p>
            <a:r>
              <a:rPr lang="en-US" dirty="0" smtClean="0"/>
              <a:t>All-Stars </a:t>
            </a:r>
            <a:endParaRPr lang="en-US" dirty="0"/>
          </a:p>
          <a:p>
            <a:r>
              <a:rPr lang="en-US" dirty="0" smtClean="0"/>
              <a:t>Sportsmanship </a:t>
            </a:r>
            <a:endParaRPr lang="en-US" dirty="0"/>
          </a:p>
          <a:p>
            <a:r>
              <a:rPr lang="en-US" dirty="0" smtClean="0"/>
              <a:t>Academic </a:t>
            </a:r>
            <a:r>
              <a:rPr lang="en-US" dirty="0"/>
              <a:t>Awards </a:t>
            </a:r>
          </a:p>
          <a:p>
            <a:endParaRPr lang="en-US" dirty="0"/>
          </a:p>
        </p:txBody>
      </p:sp>
    </p:spTree>
    <p:extLst>
      <p:ext uri="{BB962C8B-B14F-4D97-AF65-F5344CB8AC3E}">
        <p14:creationId xmlns:p14="http://schemas.microsoft.com/office/powerpoint/2010/main" val="3579495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Keep Your Athletic Director Informed and Up-To-Date </a:t>
            </a:r>
          </a:p>
        </p:txBody>
      </p:sp>
      <p:sp>
        <p:nvSpPr>
          <p:cNvPr id="3" name="Content Placeholder 2"/>
          <p:cNvSpPr>
            <a:spLocks noGrp="1"/>
          </p:cNvSpPr>
          <p:nvPr>
            <p:ph idx="1"/>
          </p:nvPr>
        </p:nvSpPr>
        <p:spPr/>
        <p:txBody>
          <a:bodyPr>
            <a:normAutofit fontScale="85000" lnSpcReduction="10000"/>
          </a:bodyPr>
          <a:lstStyle/>
          <a:p>
            <a:endParaRPr lang="en-US" dirty="0"/>
          </a:p>
          <a:p>
            <a:endParaRPr lang="en-US" dirty="0"/>
          </a:p>
          <a:p>
            <a:r>
              <a:rPr lang="en-US" dirty="0" smtClean="0"/>
              <a:t>Avoid </a:t>
            </a:r>
            <a:r>
              <a:rPr lang="en-US" dirty="0"/>
              <a:t>putting your athletic director in a situation where he or she is caught off-guard. </a:t>
            </a:r>
          </a:p>
          <a:p>
            <a:r>
              <a:rPr lang="en-US" dirty="0" smtClean="0"/>
              <a:t>Anything </a:t>
            </a:r>
            <a:r>
              <a:rPr lang="en-US" dirty="0"/>
              <a:t>that you send out to parents, athletes, media should also go through your athletic director. </a:t>
            </a:r>
          </a:p>
          <a:p>
            <a:r>
              <a:rPr lang="en-US" dirty="0" smtClean="0"/>
              <a:t>Invite </a:t>
            </a:r>
            <a:r>
              <a:rPr lang="en-US" dirty="0"/>
              <a:t>your athletic director to all events: </a:t>
            </a:r>
          </a:p>
          <a:p>
            <a:r>
              <a:rPr lang="en-US" dirty="0" smtClean="0"/>
              <a:t>Contests </a:t>
            </a:r>
            <a:endParaRPr lang="en-US" dirty="0"/>
          </a:p>
          <a:p>
            <a:r>
              <a:rPr lang="en-US" dirty="0" smtClean="0"/>
              <a:t>Meetings </a:t>
            </a:r>
            <a:endParaRPr lang="en-US" dirty="0"/>
          </a:p>
          <a:p>
            <a:r>
              <a:rPr lang="en-US" dirty="0" smtClean="0"/>
              <a:t>Banquets </a:t>
            </a:r>
            <a:endParaRPr lang="en-US" dirty="0"/>
          </a:p>
          <a:p>
            <a:endParaRPr lang="en-US" dirty="0"/>
          </a:p>
        </p:txBody>
      </p:sp>
    </p:spTree>
    <p:extLst>
      <p:ext uri="{BB962C8B-B14F-4D97-AF65-F5344CB8AC3E}">
        <p14:creationId xmlns:p14="http://schemas.microsoft.com/office/powerpoint/2010/main" val="4289290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Season Recognition</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a:p>
          <a:p>
            <a:r>
              <a:rPr lang="en-US" dirty="0" smtClean="0"/>
              <a:t> </a:t>
            </a:r>
            <a:r>
              <a:rPr lang="en-US" dirty="0"/>
              <a:t>Bulletin Boards </a:t>
            </a:r>
          </a:p>
          <a:p>
            <a:r>
              <a:rPr lang="en-US" dirty="0" smtClean="0"/>
              <a:t> </a:t>
            </a:r>
            <a:r>
              <a:rPr lang="en-US" dirty="0"/>
              <a:t>Posters </a:t>
            </a:r>
          </a:p>
          <a:p>
            <a:r>
              <a:rPr lang="en-US" dirty="0" smtClean="0"/>
              <a:t> </a:t>
            </a:r>
            <a:r>
              <a:rPr lang="en-US" dirty="0"/>
              <a:t>Announcements </a:t>
            </a:r>
          </a:p>
          <a:p>
            <a:r>
              <a:rPr lang="en-US" dirty="0" smtClean="0"/>
              <a:t> </a:t>
            </a:r>
            <a:r>
              <a:rPr lang="en-US" dirty="0"/>
              <a:t>Letters </a:t>
            </a:r>
          </a:p>
          <a:p>
            <a:r>
              <a:rPr lang="en-US" dirty="0" smtClean="0"/>
              <a:t> </a:t>
            </a:r>
            <a:r>
              <a:rPr lang="en-US" dirty="0"/>
              <a:t>Awards </a:t>
            </a:r>
          </a:p>
          <a:p>
            <a:r>
              <a:rPr lang="en-US" dirty="0" smtClean="0"/>
              <a:t> </a:t>
            </a:r>
            <a:r>
              <a:rPr lang="en-US" dirty="0"/>
              <a:t>Pep Rallies </a:t>
            </a:r>
          </a:p>
          <a:p>
            <a:r>
              <a:rPr lang="en-US" dirty="0" smtClean="0"/>
              <a:t> </a:t>
            </a:r>
            <a:r>
              <a:rPr lang="en-US" dirty="0"/>
              <a:t>New Traditions </a:t>
            </a:r>
          </a:p>
          <a:p>
            <a:r>
              <a:rPr lang="en-US" dirty="0" smtClean="0"/>
              <a:t> </a:t>
            </a:r>
            <a:r>
              <a:rPr lang="en-US" dirty="0"/>
              <a:t>Perpetual Plaques </a:t>
            </a:r>
          </a:p>
          <a:p>
            <a:endParaRPr lang="en-US" dirty="0"/>
          </a:p>
        </p:txBody>
      </p:sp>
    </p:spTree>
    <p:extLst>
      <p:ext uri="{BB962C8B-B14F-4D97-AF65-F5344CB8AC3E}">
        <p14:creationId xmlns:p14="http://schemas.microsoft.com/office/powerpoint/2010/main" val="3934375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r>
              <a:rPr lang="en-US" sz="6000" dirty="0" smtClean="0"/>
              <a:t>Budgeting</a:t>
            </a:r>
            <a:endParaRPr lang="en-US" sz="6000" dirty="0"/>
          </a:p>
        </p:txBody>
      </p:sp>
    </p:spTree>
    <p:extLst>
      <p:ext uri="{BB962C8B-B14F-4D97-AF65-F5344CB8AC3E}">
        <p14:creationId xmlns:p14="http://schemas.microsoft.com/office/powerpoint/2010/main" val="2803211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 as the Businessman</a:t>
            </a:r>
            <a:endParaRPr lang="en-US" dirty="0"/>
          </a:p>
        </p:txBody>
      </p:sp>
      <p:sp>
        <p:nvSpPr>
          <p:cNvPr id="3" name="Content Placeholder 2"/>
          <p:cNvSpPr>
            <a:spLocks noGrp="1"/>
          </p:cNvSpPr>
          <p:nvPr>
            <p:ph idx="1"/>
          </p:nvPr>
        </p:nvSpPr>
        <p:spPr/>
        <p:txBody>
          <a:bodyPr>
            <a:normAutofit lnSpcReduction="10000"/>
          </a:bodyPr>
          <a:lstStyle/>
          <a:p>
            <a:pPr>
              <a:defRPr/>
            </a:pPr>
            <a:r>
              <a:rPr lang="en-US" altLang="en-US" dirty="0"/>
              <a:t>Budgeting (prioritize) </a:t>
            </a:r>
          </a:p>
          <a:p>
            <a:pPr>
              <a:defRPr/>
            </a:pPr>
            <a:r>
              <a:rPr lang="en-US" altLang="en-US" dirty="0"/>
              <a:t>Purchasing (quality bids)</a:t>
            </a:r>
          </a:p>
          <a:p>
            <a:pPr>
              <a:defRPr/>
            </a:pPr>
            <a:r>
              <a:rPr lang="en-US" altLang="en-US" dirty="0"/>
              <a:t>Record Keeping (awards, records, injuries..)</a:t>
            </a:r>
          </a:p>
          <a:p>
            <a:pPr>
              <a:defRPr/>
            </a:pPr>
            <a:r>
              <a:rPr lang="en-US" altLang="en-US" dirty="0"/>
              <a:t>Maintenance of equipment (3 year cycle)</a:t>
            </a:r>
          </a:p>
          <a:p>
            <a:pPr>
              <a:defRPr/>
            </a:pPr>
            <a:r>
              <a:rPr lang="en-US" altLang="en-US" dirty="0"/>
              <a:t>Collecting and reconditioning equipment</a:t>
            </a:r>
          </a:p>
          <a:p>
            <a:pPr lvl="1">
              <a:defRPr/>
            </a:pPr>
            <a:r>
              <a:rPr lang="en-US" altLang="en-US" dirty="0"/>
              <a:t>Last competition or scheduled meeting</a:t>
            </a:r>
          </a:p>
          <a:p>
            <a:pPr lvl="1">
              <a:defRPr/>
            </a:pPr>
            <a:r>
              <a:rPr lang="en-US" altLang="en-US" dirty="0"/>
              <a:t>100% accountable for all equipment </a:t>
            </a:r>
          </a:p>
          <a:p>
            <a:pPr lvl="2">
              <a:defRPr/>
            </a:pPr>
            <a:r>
              <a:rPr lang="en-US" altLang="en-US" dirty="0"/>
              <a:t>Check out form beginning of season</a:t>
            </a:r>
          </a:p>
          <a:p>
            <a:pPr lvl="2">
              <a:defRPr/>
            </a:pPr>
            <a:r>
              <a:rPr lang="en-US" altLang="en-US" dirty="0"/>
              <a:t>Check out form end of season</a:t>
            </a:r>
          </a:p>
          <a:p>
            <a:endParaRPr lang="en-US" dirty="0"/>
          </a:p>
        </p:txBody>
      </p:sp>
    </p:spTree>
    <p:extLst>
      <p:ext uri="{BB962C8B-B14F-4D97-AF65-F5344CB8AC3E}">
        <p14:creationId xmlns:p14="http://schemas.microsoft.com/office/powerpoint/2010/main" val="3621829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Positive Coaching = Positive Budgets</a:t>
            </a:r>
            <a:endParaRPr lang="en-US" dirty="0"/>
          </a:p>
        </p:txBody>
      </p:sp>
      <p:sp>
        <p:nvSpPr>
          <p:cNvPr id="3" name="Content Placeholder 2"/>
          <p:cNvSpPr>
            <a:spLocks noGrp="1"/>
          </p:cNvSpPr>
          <p:nvPr>
            <p:ph idx="1"/>
          </p:nvPr>
        </p:nvSpPr>
        <p:spPr>
          <a:xfrm>
            <a:off x="457200" y="1981200"/>
            <a:ext cx="8229600" cy="4525963"/>
          </a:xfrm>
        </p:spPr>
        <p:txBody>
          <a:bodyPr/>
          <a:lstStyle/>
          <a:p>
            <a:r>
              <a:rPr lang="en-US" dirty="0" smtClean="0"/>
              <a:t>Positive coaching can influence your budget</a:t>
            </a:r>
          </a:p>
          <a:p>
            <a:r>
              <a:rPr lang="en-US" dirty="0" smtClean="0"/>
              <a:t>As a coach we are “on stage”</a:t>
            </a:r>
          </a:p>
          <a:p>
            <a:r>
              <a:rPr lang="en-US" dirty="0" smtClean="0"/>
              <a:t>What we do and say influences parents, players &amp; community</a:t>
            </a:r>
          </a:p>
          <a:p>
            <a:r>
              <a:rPr lang="en-US" dirty="0" smtClean="0"/>
              <a:t>Positive </a:t>
            </a:r>
            <a:r>
              <a:rPr lang="en-US" dirty="0"/>
              <a:t>c</a:t>
            </a:r>
            <a:r>
              <a:rPr lang="en-US" dirty="0" smtClean="0"/>
              <a:t>oaching affects the overall program- players, parents &amp; community</a:t>
            </a:r>
            <a:endParaRPr lang="en-US" dirty="0"/>
          </a:p>
        </p:txBody>
      </p:sp>
    </p:spTree>
    <p:extLst>
      <p:ext uri="{BB962C8B-B14F-4D97-AF65-F5344CB8AC3E}">
        <p14:creationId xmlns:p14="http://schemas.microsoft.com/office/powerpoint/2010/main" val="3475662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Represent your program in a positive manner-go the extra yard </a:t>
            </a:r>
            <a:endParaRPr lang="en-US" dirty="0"/>
          </a:p>
        </p:txBody>
      </p:sp>
      <p:sp>
        <p:nvSpPr>
          <p:cNvPr id="3" name="Content Placeholder 2"/>
          <p:cNvSpPr>
            <a:spLocks noGrp="1"/>
          </p:cNvSpPr>
          <p:nvPr>
            <p:ph idx="1"/>
          </p:nvPr>
        </p:nvSpPr>
        <p:spPr>
          <a:xfrm>
            <a:off x="304800" y="1524000"/>
            <a:ext cx="8229600" cy="4525963"/>
          </a:xfrm>
        </p:spPr>
        <p:txBody>
          <a:bodyPr>
            <a:normAutofit fontScale="25000" lnSpcReduction="20000"/>
          </a:bodyPr>
          <a:lstStyle/>
          <a:p>
            <a:r>
              <a:rPr lang="en-US" dirty="0"/>
              <a:t>---------- Forwarded message ----------</a:t>
            </a:r>
            <a:br>
              <a:rPr lang="en-US" dirty="0"/>
            </a:br>
            <a:r>
              <a:rPr lang="en-US" dirty="0"/>
              <a:t>From: </a:t>
            </a:r>
            <a:r>
              <a:rPr lang="en-US" b="1" dirty="0"/>
              <a:t>Sprague, Brian P.</a:t>
            </a:r>
            <a:r>
              <a:rPr lang="en-US" dirty="0"/>
              <a:t> &lt;</a:t>
            </a:r>
            <a:r>
              <a:rPr lang="en-US" dirty="0">
                <a:hlinkClick r:id="rId2" action="ppaction://hlinkfile"/>
              </a:rPr>
              <a:t>BrianP.Sprague@energizer.com</a:t>
            </a:r>
            <a:r>
              <a:rPr lang="en-US" dirty="0"/>
              <a:t>&gt;</a:t>
            </a:r>
            <a:br>
              <a:rPr lang="en-US" dirty="0"/>
            </a:br>
            <a:r>
              <a:rPr lang="en-US" dirty="0"/>
              <a:t>Date: Wed, Apr 23, 2014 at 8:25 AM</a:t>
            </a:r>
            <a:br>
              <a:rPr lang="en-US" dirty="0"/>
            </a:br>
            <a:r>
              <a:rPr lang="en-US" dirty="0"/>
              <a:t>Subject: Lacrosse Game</a:t>
            </a:r>
            <a:br>
              <a:rPr lang="en-US" dirty="0"/>
            </a:br>
            <a:r>
              <a:rPr lang="en-US" dirty="0"/>
              <a:t>To: "</a:t>
            </a:r>
            <a:r>
              <a:rPr lang="en-US" dirty="0">
                <a:hlinkClick r:id="rId3" action="ppaction://hlinkfile"/>
              </a:rPr>
              <a:t>mbubniak@schodack.k12.ny.us</a:t>
            </a:r>
            <a:r>
              <a:rPr lang="en-US" dirty="0"/>
              <a:t>" &lt;</a:t>
            </a:r>
            <a:r>
              <a:rPr lang="en-US" dirty="0">
                <a:hlinkClick r:id="rId3" action="ppaction://hlinkfile"/>
              </a:rPr>
              <a:t>mbubniak@schodack.k12.ny.us</a:t>
            </a:r>
            <a:r>
              <a:rPr lang="en-US" dirty="0"/>
              <a:t>&gt;</a:t>
            </a:r>
            <a:br>
              <a:rPr lang="en-US" dirty="0"/>
            </a:br>
            <a:r>
              <a:rPr lang="en-US" dirty="0"/>
              <a:t>Cc: "</a:t>
            </a:r>
            <a:r>
              <a:rPr lang="en-US" dirty="0">
                <a:hlinkClick r:id="rId4" action="ppaction://hlinkfile"/>
              </a:rPr>
              <a:t>marquartm@hoosickfallscsd.org</a:t>
            </a:r>
            <a:r>
              <a:rPr lang="en-US" dirty="0"/>
              <a:t>" &lt;</a:t>
            </a:r>
            <a:r>
              <a:rPr lang="en-US" dirty="0">
                <a:hlinkClick r:id="rId4" action="ppaction://hlinkfile"/>
              </a:rPr>
              <a:t>marquartm@hoosickfallscsd.org</a:t>
            </a:r>
            <a:r>
              <a:rPr lang="en-US" dirty="0"/>
              <a:t>&gt;</a:t>
            </a:r>
            <a:br>
              <a:rPr lang="en-US" dirty="0"/>
            </a:br>
            <a:r>
              <a:rPr lang="en-US" dirty="0"/>
              <a:t/>
            </a:r>
            <a:br>
              <a:rPr lang="en-US" dirty="0"/>
            </a:br>
            <a:r>
              <a:rPr lang="en-US" dirty="0"/>
              <a:t/>
            </a:r>
            <a:br>
              <a:rPr lang="en-US" dirty="0"/>
            </a:br>
            <a:r>
              <a:rPr lang="en-US" sz="6200" dirty="0"/>
              <a:t>Mark,</a:t>
            </a:r>
          </a:p>
          <a:p>
            <a:r>
              <a:rPr lang="en-US" sz="6200" dirty="0"/>
              <a:t>My name is Brian Sprague and I am an assistant lacrosse coach with Hoosick Falls program. On behalf of HFCS we want to thank you and your staff as well as the school for hosting yesterday’s game. Your school by far was the most hospitable and respectable team we have played. As soon as we got off the bus we were greeted by a player (#9) and shown the bathroom/ locker room to change. After leaving the locker room and stepping onto the field we were greeted by the head coach Kyle Randall who is a true gentleman. During the game all players remained in control and played hard. After the game the parents were generous enough to cook some hot dogs and provide some water. I only wish the weather good have been better so that we could have mingled with the players and coaches at the end. I can only say that this is a reflection of the community, school and children and you all should be proud of.</a:t>
            </a:r>
          </a:p>
          <a:p>
            <a:r>
              <a:rPr lang="en-US" sz="6200" dirty="0"/>
              <a:t> </a:t>
            </a:r>
          </a:p>
          <a:p>
            <a:r>
              <a:rPr lang="en-US" sz="6200" dirty="0"/>
              <a:t>Sincerely,</a:t>
            </a:r>
          </a:p>
          <a:p>
            <a:r>
              <a:rPr lang="en-US" sz="6200" dirty="0"/>
              <a:t>Brian Sprague</a:t>
            </a:r>
          </a:p>
          <a:p>
            <a:r>
              <a:rPr lang="en-US" dirty="0"/>
              <a:t/>
            </a:r>
            <a:br>
              <a:rPr lang="en-US" dirty="0"/>
            </a:br>
            <a:endParaRPr lang="en-US" dirty="0"/>
          </a:p>
          <a:p>
            <a:endParaRPr lang="en-US" dirty="0"/>
          </a:p>
        </p:txBody>
      </p:sp>
    </p:spTree>
    <p:extLst>
      <p:ext uri="{BB962C8B-B14F-4D97-AF65-F5344CB8AC3E}">
        <p14:creationId xmlns:p14="http://schemas.microsoft.com/office/powerpoint/2010/main" val="189585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Community Service &amp; School Budgets</a:t>
            </a:r>
            <a:endParaRPr lang="en-US" dirty="0"/>
          </a:p>
        </p:txBody>
      </p:sp>
      <p:pic>
        <p:nvPicPr>
          <p:cNvPr id="2050" name="Picture 2" descr="H:\IMG_206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831181"/>
            <a:ext cx="6096000" cy="40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666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Booster Clubs and Support Groups</a:t>
            </a:r>
            <a:endParaRPr lang="en-US" dirty="0"/>
          </a:p>
        </p:txBody>
      </p:sp>
      <p:sp>
        <p:nvSpPr>
          <p:cNvPr id="3" name="Content Placeholder 2"/>
          <p:cNvSpPr>
            <a:spLocks noGrp="1"/>
          </p:cNvSpPr>
          <p:nvPr>
            <p:ph idx="1"/>
          </p:nvPr>
        </p:nvSpPr>
        <p:spPr/>
        <p:txBody>
          <a:bodyPr/>
          <a:lstStyle/>
          <a:p>
            <a:r>
              <a:rPr lang="en-US" dirty="0" smtClean="0"/>
              <a:t>“Parents as Partners”</a:t>
            </a:r>
          </a:p>
          <a:p>
            <a:r>
              <a:rPr lang="en-US" dirty="0" smtClean="0"/>
              <a:t>Establishing parameters and assign duties</a:t>
            </a:r>
          </a:p>
          <a:p>
            <a:r>
              <a:rPr lang="en-US" dirty="0" smtClean="0"/>
              <a:t>Fundraising and booster clubs</a:t>
            </a:r>
            <a:endParaRPr lang="en-US" dirty="0"/>
          </a:p>
          <a:p>
            <a:r>
              <a:rPr lang="en-US" dirty="0" smtClean="0"/>
              <a:t>Role of the booster club</a:t>
            </a:r>
          </a:p>
          <a:p>
            <a:r>
              <a:rPr lang="en-US" dirty="0" smtClean="0"/>
              <a:t>Coaches role in the booster club</a:t>
            </a:r>
          </a:p>
        </p:txBody>
      </p:sp>
    </p:spTree>
    <p:extLst>
      <p:ext uri="{BB962C8B-B14F-4D97-AF65-F5344CB8AC3E}">
        <p14:creationId xmlns:p14="http://schemas.microsoft.com/office/powerpoint/2010/main" val="2693693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smtClean="0"/>
              <a:t>Positive Public Relations = Positive Budgets</a:t>
            </a:r>
            <a:endParaRPr lang="en-US" dirty="0"/>
          </a:p>
        </p:txBody>
      </p:sp>
      <p:sp>
        <p:nvSpPr>
          <p:cNvPr id="3" name="Content Placeholder 2"/>
          <p:cNvSpPr>
            <a:spLocks noGrp="1"/>
          </p:cNvSpPr>
          <p:nvPr>
            <p:ph idx="1"/>
          </p:nvPr>
        </p:nvSpPr>
        <p:spPr>
          <a:xfrm>
            <a:off x="457200" y="1828800"/>
            <a:ext cx="8229600" cy="4525963"/>
          </a:xfrm>
        </p:spPr>
        <p:txBody>
          <a:bodyPr>
            <a:normAutofit fontScale="92500"/>
          </a:bodyPr>
          <a:lstStyle/>
          <a:p>
            <a:pPr marL="0" indent="0">
              <a:buNone/>
            </a:pPr>
            <a:endParaRPr lang="en-US" dirty="0"/>
          </a:p>
          <a:p>
            <a:r>
              <a:rPr lang="en-US" b="1" dirty="0"/>
              <a:t>Don’t ever forget how important this actually is! </a:t>
            </a:r>
            <a:endParaRPr lang="en-US" dirty="0"/>
          </a:p>
          <a:p>
            <a:r>
              <a:rPr lang="en-US" dirty="0" smtClean="0"/>
              <a:t>Media </a:t>
            </a:r>
            <a:endParaRPr lang="en-US" dirty="0"/>
          </a:p>
          <a:p>
            <a:r>
              <a:rPr lang="en-US" dirty="0" smtClean="0"/>
              <a:t>Community </a:t>
            </a:r>
            <a:endParaRPr lang="en-US" dirty="0"/>
          </a:p>
          <a:p>
            <a:r>
              <a:rPr lang="en-US" dirty="0" smtClean="0"/>
              <a:t>Youth </a:t>
            </a:r>
            <a:r>
              <a:rPr lang="en-US" dirty="0"/>
              <a:t>Groups </a:t>
            </a:r>
          </a:p>
          <a:p>
            <a:r>
              <a:rPr lang="en-US" dirty="0" smtClean="0"/>
              <a:t>Rotary </a:t>
            </a:r>
            <a:r>
              <a:rPr lang="en-US" dirty="0"/>
              <a:t>Clubs, etc. </a:t>
            </a:r>
          </a:p>
          <a:p>
            <a:r>
              <a:rPr lang="en-US" dirty="0" smtClean="0"/>
              <a:t>Booster </a:t>
            </a:r>
            <a:r>
              <a:rPr lang="en-US" dirty="0"/>
              <a:t>Clubs </a:t>
            </a:r>
          </a:p>
          <a:p>
            <a:r>
              <a:rPr lang="en-US" dirty="0" smtClean="0"/>
              <a:t>School </a:t>
            </a:r>
            <a:r>
              <a:rPr lang="en-US" dirty="0"/>
              <a:t>Based Groups </a:t>
            </a:r>
          </a:p>
          <a:p>
            <a:endParaRPr lang="en-US" dirty="0"/>
          </a:p>
        </p:txBody>
      </p:sp>
    </p:spTree>
    <p:extLst>
      <p:ext uri="{BB962C8B-B14F-4D97-AF65-F5344CB8AC3E}">
        <p14:creationId xmlns:p14="http://schemas.microsoft.com/office/powerpoint/2010/main" val="877273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Program</a:t>
            </a:r>
            <a:endParaRPr lang="en-US" dirty="0"/>
          </a:p>
        </p:txBody>
      </p:sp>
      <p:sp>
        <p:nvSpPr>
          <p:cNvPr id="3" name="Content Placeholder 2"/>
          <p:cNvSpPr>
            <a:spLocks noGrp="1"/>
          </p:cNvSpPr>
          <p:nvPr>
            <p:ph idx="1"/>
          </p:nvPr>
        </p:nvSpPr>
        <p:spPr/>
        <p:txBody>
          <a:bodyPr/>
          <a:lstStyle/>
          <a:p>
            <a:r>
              <a:rPr lang="en-US" dirty="0" smtClean="0"/>
              <a:t>Role of the youth group in the program</a:t>
            </a:r>
          </a:p>
          <a:p>
            <a:r>
              <a:rPr lang="en-US" dirty="0" smtClean="0"/>
              <a:t>Fundraising </a:t>
            </a:r>
          </a:p>
          <a:p>
            <a:r>
              <a:rPr lang="en-US" dirty="0" smtClean="0"/>
              <a:t>Coaches role in the youth program-youth clinics/camps</a:t>
            </a:r>
          </a:p>
          <a:p>
            <a:r>
              <a:rPr lang="en-US" dirty="0" smtClean="0"/>
              <a:t>High School coaches-coaching youth teams</a:t>
            </a:r>
          </a:p>
          <a:p>
            <a:r>
              <a:rPr lang="en-US" dirty="0" smtClean="0"/>
              <a:t>Positive youth program </a:t>
            </a:r>
          </a:p>
          <a:p>
            <a:r>
              <a:rPr lang="en-US" dirty="0" smtClean="0"/>
              <a:t>Connection between youth program &amp; high school program</a:t>
            </a:r>
          </a:p>
          <a:p>
            <a:endParaRPr lang="en-US" dirty="0"/>
          </a:p>
        </p:txBody>
      </p:sp>
    </p:spTree>
    <p:extLst>
      <p:ext uri="{BB962C8B-B14F-4D97-AF65-F5344CB8AC3E}">
        <p14:creationId xmlns:p14="http://schemas.microsoft.com/office/powerpoint/2010/main" val="3159498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Youth Summer Camp</a:t>
            </a:r>
            <a:endParaRPr lang="en-US" dirty="0"/>
          </a:p>
        </p:txBody>
      </p:sp>
      <p:sp>
        <p:nvSpPr>
          <p:cNvPr id="3" name="Content Placeholder 2"/>
          <p:cNvSpPr>
            <a:spLocks noGrp="1"/>
          </p:cNvSpPr>
          <p:nvPr>
            <p:ph idx="1"/>
          </p:nvPr>
        </p:nvSpPr>
        <p:spPr>
          <a:xfrm>
            <a:off x="457200" y="1600200"/>
            <a:ext cx="8229600" cy="4525963"/>
          </a:xfrm>
        </p:spPr>
        <p:txBody>
          <a:bodyPr>
            <a:normAutofit fontScale="25000" lnSpcReduction="20000"/>
          </a:bodyPr>
          <a:lstStyle/>
          <a:p>
            <a:r>
              <a:rPr lang="en-US" dirty="0"/>
              <a:t> </a:t>
            </a:r>
          </a:p>
          <a:p>
            <a:r>
              <a:rPr lang="en-US" dirty="0"/>
              <a:t>Wildcat Lacrosse Camp Program 2014</a:t>
            </a:r>
          </a:p>
          <a:p>
            <a:r>
              <a:rPr lang="en-US" dirty="0"/>
              <a:t>June 23 – June 27, 2014</a:t>
            </a:r>
          </a:p>
          <a:p>
            <a:r>
              <a:rPr lang="en-US" dirty="0"/>
              <a:t> </a:t>
            </a:r>
          </a:p>
          <a:p>
            <a:r>
              <a:rPr lang="en-US" dirty="0"/>
              <a:t> </a:t>
            </a:r>
          </a:p>
          <a:p>
            <a:r>
              <a:rPr lang="en-US" dirty="0"/>
              <a:t> </a:t>
            </a:r>
          </a:p>
          <a:p>
            <a:r>
              <a:rPr lang="en-US" dirty="0"/>
              <a:t>Maple Hill Lacrosse Foundation will be holding an evening Summer Youth Camp that will allow players to continue to learn and develop the fundamental skills required for the sport of lacrosse.  This will be accomplished through individual skill development, team drills, and game play.  All aspects of the game of lacrosse will be taught including face offs, ground balls, passing and catching, shooting, offensive and defensive strategies, and goal tending.  The program will be run by coaches of the Maple Hill Varsity Lacrosse Team and other guest coaches.  </a:t>
            </a:r>
            <a:r>
              <a:rPr lang="en-US" b="1" dirty="0"/>
              <a:t>All Coaches are volunteers and all camp fees go directly towards supporting the Maple Hill Varsity Lacrosse Team.</a:t>
            </a:r>
            <a:endParaRPr lang="en-US" dirty="0"/>
          </a:p>
          <a:p>
            <a:r>
              <a:rPr lang="en-US" dirty="0"/>
              <a:t> </a:t>
            </a:r>
          </a:p>
          <a:p>
            <a:r>
              <a:rPr lang="en-US" dirty="0"/>
              <a:t>Camp will run each night from 6:00 – 8:00 pm.  Registration is open to students who will be entering grades 3 through 10 of the </a:t>
            </a:r>
            <a:r>
              <a:rPr lang="en-US" dirty="0" err="1"/>
              <a:t>Schodack</a:t>
            </a:r>
            <a:r>
              <a:rPr lang="en-US" dirty="0"/>
              <a:t> School District and surrounding communities; new players are welcome to attend.  </a:t>
            </a:r>
          </a:p>
          <a:p>
            <a:r>
              <a:rPr lang="en-US" dirty="0"/>
              <a:t> </a:t>
            </a:r>
          </a:p>
          <a:p>
            <a:r>
              <a:rPr lang="en-US" dirty="0"/>
              <a:t>Full safety gear is required. </a:t>
            </a:r>
            <a:r>
              <a:rPr lang="en-US" b="1" dirty="0"/>
              <a:t>Campers must be registered</a:t>
            </a:r>
            <a:r>
              <a:rPr lang="en-US" dirty="0"/>
              <a:t> </a:t>
            </a:r>
            <a:r>
              <a:rPr lang="en-US" b="1" dirty="0"/>
              <a:t>members of US Lacrosse</a:t>
            </a:r>
            <a:r>
              <a:rPr lang="en-US" dirty="0"/>
              <a:t>. US Lacrosse Memberships can be done at USLacrosse.org. Cost for the program is </a:t>
            </a:r>
            <a:r>
              <a:rPr lang="en-US" b="1" dirty="0"/>
              <a:t>$50.00</a:t>
            </a:r>
            <a:r>
              <a:rPr lang="en-US" dirty="0"/>
              <a:t> per registrant.  Payment and completed paperwork required prior to registrant participation. Checks made out to Maple Hill Lacrosse Foundation &amp; consent to treat forms can be mailed to MHL Foundation P.O. Box 65 Castleton, NY 12033 or handed in prior to start of camp. Camp will be held on the Maple Hill High School track field or Maple Hill Middle School soccer field.</a:t>
            </a:r>
          </a:p>
          <a:p>
            <a:r>
              <a:rPr lang="en-US" dirty="0"/>
              <a:t> </a:t>
            </a:r>
          </a:p>
          <a:p>
            <a:r>
              <a:rPr lang="en-US" dirty="0"/>
              <a:t> </a:t>
            </a:r>
          </a:p>
          <a:p>
            <a:r>
              <a:rPr lang="en-US" dirty="0"/>
              <a:t>Questions can be directed to Kyle Randall email: </a:t>
            </a:r>
            <a:r>
              <a:rPr lang="en-US" u="sng" dirty="0">
                <a:hlinkClick r:id="rId2"/>
              </a:rPr>
              <a:t>randallky@egcsd.org</a:t>
            </a:r>
            <a:r>
              <a:rPr lang="en-US" dirty="0"/>
              <a:t> or phone 331-3498 </a:t>
            </a:r>
          </a:p>
          <a:p>
            <a:r>
              <a:rPr lang="en-US" dirty="0"/>
              <a:t> </a:t>
            </a:r>
          </a:p>
          <a:p>
            <a:r>
              <a:rPr lang="en-US" dirty="0"/>
              <a:t>­­­­­­­­­­­­­­­­­­­­­­­­­­­­­­­</a:t>
            </a:r>
          </a:p>
          <a:p>
            <a:r>
              <a:rPr lang="en-US" dirty="0"/>
              <a:t>Player </a:t>
            </a:r>
            <a:r>
              <a:rPr lang="en-US" dirty="0" err="1"/>
              <a:t>Name___________________________DOB_______________Entering</a:t>
            </a:r>
            <a:r>
              <a:rPr lang="en-US" dirty="0"/>
              <a:t> Grade________</a:t>
            </a:r>
          </a:p>
          <a:p>
            <a:r>
              <a:rPr lang="en-US" dirty="0"/>
              <a:t> </a:t>
            </a:r>
          </a:p>
          <a:p>
            <a:r>
              <a:rPr lang="en-US" dirty="0"/>
              <a:t>Parent/Guardian Name_____________________________Relationship___________________</a:t>
            </a:r>
          </a:p>
          <a:p>
            <a:r>
              <a:rPr lang="en-US" dirty="0"/>
              <a:t> </a:t>
            </a:r>
          </a:p>
          <a:p>
            <a:r>
              <a:rPr lang="en-US" dirty="0"/>
              <a:t>Address______________________________________________________________________</a:t>
            </a:r>
          </a:p>
          <a:p>
            <a:r>
              <a:rPr lang="en-US" dirty="0"/>
              <a:t> </a:t>
            </a:r>
          </a:p>
          <a:p>
            <a:r>
              <a:rPr lang="en-US" dirty="0"/>
              <a:t>Home Phone________________Cell__________________email_________________________</a:t>
            </a:r>
          </a:p>
          <a:p>
            <a:r>
              <a:rPr lang="en-US" dirty="0"/>
              <a:t> </a:t>
            </a:r>
          </a:p>
          <a:p>
            <a:r>
              <a:rPr lang="en-US" dirty="0"/>
              <a:t>In case of emergency contact_____________________________________________________</a:t>
            </a:r>
          </a:p>
          <a:p>
            <a:r>
              <a:rPr lang="en-US" dirty="0"/>
              <a:t> </a:t>
            </a:r>
          </a:p>
          <a:p>
            <a:r>
              <a:rPr lang="en-US" dirty="0"/>
              <a:t>Prior MHYL participant   Yes / No     US Lacrosse member   Yes / No     </a:t>
            </a:r>
          </a:p>
          <a:p>
            <a:r>
              <a:rPr lang="en-US" dirty="0"/>
              <a:t> </a:t>
            </a:r>
          </a:p>
          <a:p>
            <a:r>
              <a:rPr lang="en-US" dirty="0"/>
              <a:t>Registration fee_________________        </a:t>
            </a:r>
          </a:p>
          <a:p>
            <a:r>
              <a:rPr lang="en-US" dirty="0"/>
              <a:t> </a:t>
            </a:r>
          </a:p>
          <a:p>
            <a:r>
              <a:rPr lang="en-US" b="1" u="sng" dirty="0"/>
              <a:t>Participation Consent:</a:t>
            </a:r>
            <a:r>
              <a:rPr lang="en-US" dirty="0"/>
              <a:t>  I give permission for my child to participate in the Maple Hill Lacrosse Camp Program for the dates and times specified above.  I understand that in order to participate in the Maple Hill Lacrosse Camp, my child needs to be registered with US Lacrosse.  I verify that I fully understand and accept that the conditions required to be registered with US Lacrosse and Maple Hill Youth Lacrosse is the same.  </a:t>
            </a:r>
          </a:p>
          <a:p>
            <a:r>
              <a:rPr lang="en-US" dirty="0"/>
              <a:t> </a:t>
            </a:r>
          </a:p>
          <a:p>
            <a:r>
              <a:rPr lang="en-US" dirty="0"/>
              <a:t>Guardian name (print) _________________________________Date______________________</a:t>
            </a:r>
          </a:p>
          <a:p>
            <a:r>
              <a:rPr lang="en-US" dirty="0"/>
              <a:t> </a:t>
            </a:r>
          </a:p>
          <a:p>
            <a:r>
              <a:rPr lang="en-US" dirty="0"/>
              <a:t>Signature_____________________________________________________________________</a:t>
            </a:r>
          </a:p>
          <a:p>
            <a:r>
              <a:rPr lang="en-US" dirty="0"/>
              <a:t>Registrar Use:           USLAX                                                  Consent to Treat                                                PIF</a:t>
            </a:r>
          </a:p>
          <a:p>
            <a:endParaRPr lang="en-US" dirty="0"/>
          </a:p>
        </p:txBody>
      </p:sp>
    </p:spTree>
    <p:extLst>
      <p:ext uri="{BB962C8B-B14F-4D97-AF65-F5344CB8AC3E}">
        <p14:creationId xmlns:p14="http://schemas.microsoft.com/office/powerpoint/2010/main" val="2695316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 Duties Pre-Season</a:t>
            </a:r>
            <a:endParaRPr lang="en-US" dirty="0"/>
          </a:p>
        </p:txBody>
      </p:sp>
      <p:sp>
        <p:nvSpPr>
          <p:cNvPr id="3" name="Content Placeholder 2"/>
          <p:cNvSpPr>
            <a:spLocks noGrp="1"/>
          </p:cNvSpPr>
          <p:nvPr>
            <p:ph idx="1"/>
          </p:nvPr>
        </p:nvSpPr>
        <p:spPr/>
        <p:txBody>
          <a:bodyPr>
            <a:normAutofit fontScale="92500" lnSpcReduction="10000"/>
          </a:bodyPr>
          <a:lstStyle/>
          <a:p>
            <a:pPr>
              <a:lnSpc>
                <a:spcPct val="90000"/>
              </a:lnSpc>
              <a:defRPr/>
            </a:pPr>
            <a:r>
              <a:rPr lang="en-US" altLang="en-US" sz="2800" dirty="0"/>
              <a:t>CPR/First Aid and AED training</a:t>
            </a:r>
          </a:p>
          <a:p>
            <a:pPr>
              <a:lnSpc>
                <a:spcPct val="90000"/>
              </a:lnSpc>
              <a:defRPr/>
            </a:pPr>
            <a:r>
              <a:rPr lang="en-US" altLang="en-US" sz="2800" dirty="0"/>
              <a:t>Equipment Inspection (field &amp; facilities)</a:t>
            </a:r>
          </a:p>
          <a:p>
            <a:pPr>
              <a:lnSpc>
                <a:spcPct val="90000"/>
              </a:lnSpc>
              <a:defRPr/>
            </a:pPr>
            <a:r>
              <a:rPr lang="en-US" altLang="en-US" sz="2800" dirty="0"/>
              <a:t>Conditioning/Wt. training (sport specific)</a:t>
            </a:r>
          </a:p>
          <a:p>
            <a:pPr>
              <a:lnSpc>
                <a:spcPct val="90000"/>
              </a:lnSpc>
              <a:defRPr/>
            </a:pPr>
            <a:r>
              <a:rPr lang="en-US" altLang="en-US" sz="2800" dirty="0"/>
              <a:t>Pre-season meeting (informative)</a:t>
            </a:r>
          </a:p>
          <a:p>
            <a:pPr lvl="1">
              <a:lnSpc>
                <a:spcPct val="90000"/>
              </a:lnSpc>
              <a:defRPr/>
            </a:pPr>
            <a:r>
              <a:rPr lang="en-US" altLang="en-US" sz="2400" dirty="0"/>
              <a:t>Physicals</a:t>
            </a:r>
          </a:p>
          <a:p>
            <a:pPr lvl="1">
              <a:lnSpc>
                <a:spcPct val="90000"/>
              </a:lnSpc>
              <a:defRPr/>
            </a:pPr>
            <a:r>
              <a:rPr lang="en-US" altLang="en-US" sz="2400" dirty="0"/>
              <a:t>Emergency cards</a:t>
            </a:r>
          </a:p>
          <a:p>
            <a:pPr lvl="1">
              <a:lnSpc>
                <a:spcPct val="90000"/>
              </a:lnSpc>
              <a:defRPr/>
            </a:pPr>
            <a:r>
              <a:rPr lang="en-US" altLang="en-US" sz="2400" dirty="0"/>
              <a:t>Pre/Post test</a:t>
            </a:r>
          </a:p>
          <a:p>
            <a:pPr lvl="1">
              <a:lnSpc>
                <a:spcPct val="90000"/>
              </a:lnSpc>
              <a:defRPr/>
            </a:pPr>
            <a:r>
              <a:rPr lang="en-US" altLang="en-US" sz="2400" dirty="0"/>
              <a:t>Practice schedules/scrimmages/games</a:t>
            </a:r>
          </a:p>
          <a:p>
            <a:pPr lvl="1">
              <a:lnSpc>
                <a:spcPct val="90000"/>
              </a:lnSpc>
              <a:defRPr/>
            </a:pPr>
            <a:r>
              <a:rPr lang="en-US" altLang="en-US" sz="2400" dirty="0"/>
              <a:t>Goals and expectations</a:t>
            </a:r>
          </a:p>
          <a:p>
            <a:pPr lvl="1">
              <a:lnSpc>
                <a:spcPct val="90000"/>
              </a:lnSpc>
              <a:defRPr/>
            </a:pPr>
            <a:r>
              <a:rPr lang="en-US" altLang="en-US" sz="2400" dirty="0"/>
              <a:t>Team Rules</a:t>
            </a:r>
          </a:p>
          <a:p>
            <a:pPr lvl="1">
              <a:lnSpc>
                <a:spcPct val="90000"/>
              </a:lnSpc>
              <a:defRPr/>
            </a:pPr>
            <a:r>
              <a:rPr lang="en-US" altLang="en-US" sz="2400" dirty="0"/>
              <a:t>Reporting Injuries (Athletic Trainer) Chain of command</a:t>
            </a:r>
          </a:p>
          <a:p>
            <a:pPr lvl="1">
              <a:lnSpc>
                <a:spcPct val="90000"/>
              </a:lnSpc>
              <a:defRPr/>
            </a:pPr>
            <a:r>
              <a:rPr lang="en-US" altLang="en-US" sz="2400" dirty="0"/>
              <a:t>Documentation</a:t>
            </a:r>
          </a:p>
          <a:p>
            <a:endParaRPr lang="en-US" dirty="0"/>
          </a:p>
        </p:txBody>
      </p:sp>
    </p:spTree>
    <p:extLst>
      <p:ext uri="{BB962C8B-B14F-4D97-AF65-F5344CB8AC3E}">
        <p14:creationId xmlns:p14="http://schemas.microsoft.com/office/powerpoint/2010/main" val="3610205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Maple Hill Lacrosse Program</a:t>
            </a:r>
            <a:endParaRPr lang="en-US" dirty="0"/>
          </a:p>
        </p:txBody>
      </p:sp>
      <p:sp>
        <p:nvSpPr>
          <p:cNvPr id="3" name="Content Placeholder 2"/>
          <p:cNvSpPr>
            <a:spLocks noGrp="1"/>
          </p:cNvSpPr>
          <p:nvPr>
            <p:ph idx="1"/>
          </p:nvPr>
        </p:nvSpPr>
        <p:spPr>
          <a:xfrm>
            <a:off x="457200" y="1981200"/>
            <a:ext cx="8229600" cy="4525963"/>
          </a:xfrm>
        </p:spPr>
        <p:txBody>
          <a:bodyPr/>
          <a:lstStyle/>
          <a:p>
            <a:r>
              <a:rPr lang="en-US" dirty="0" smtClean="0"/>
              <a:t>Creation of program-history</a:t>
            </a:r>
          </a:p>
          <a:p>
            <a:r>
              <a:rPr lang="en-US" dirty="0" smtClean="0"/>
              <a:t>Financing of program</a:t>
            </a:r>
          </a:p>
          <a:p>
            <a:r>
              <a:rPr lang="en-US" dirty="0" smtClean="0"/>
              <a:t>Board presentation</a:t>
            </a:r>
          </a:p>
          <a:p>
            <a:r>
              <a:rPr lang="en-US" dirty="0" smtClean="0"/>
              <a:t>Role of Maple Hill Lacrosse </a:t>
            </a:r>
            <a:r>
              <a:rPr lang="en-US" dirty="0"/>
              <a:t>F</a:t>
            </a:r>
            <a:r>
              <a:rPr lang="en-US" dirty="0" smtClean="0"/>
              <a:t>oundation/Adirondack Lacrosse </a:t>
            </a:r>
          </a:p>
          <a:p>
            <a:r>
              <a:rPr lang="en-US" dirty="0" smtClean="0"/>
              <a:t>See handouts</a:t>
            </a:r>
            <a:endParaRPr lang="en-US" dirty="0"/>
          </a:p>
        </p:txBody>
      </p:sp>
    </p:spTree>
    <p:extLst>
      <p:ext uri="{BB962C8B-B14F-4D97-AF65-F5344CB8AC3E}">
        <p14:creationId xmlns:p14="http://schemas.microsoft.com/office/powerpoint/2010/main" val="2750895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r>
              <a:rPr lang="en-US" sz="6000" dirty="0" smtClean="0"/>
              <a:t>Record Keeping</a:t>
            </a:r>
            <a:endParaRPr lang="en-US" sz="6000" dirty="0"/>
          </a:p>
        </p:txBody>
      </p:sp>
    </p:spTree>
    <p:extLst>
      <p:ext uri="{BB962C8B-B14F-4D97-AF65-F5344CB8AC3E}">
        <p14:creationId xmlns:p14="http://schemas.microsoft.com/office/powerpoint/2010/main" val="717989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Season Media Reports</a:t>
            </a:r>
            <a:endParaRPr lang="en-US" dirty="0"/>
          </a:p>
        </p:txBody>
      </p:sp>
      <p:sp>
        <p:nvSpPr>
          <p:cNvPr id="3" name="Content Placeholder 2"/>
          <p:cNvSpPr>
            <a:spLocks noGrp="1"/>
          </p:cNvSpPr>
          <p:nvPr>
            <p:ph idx="1"/>
          </p:nvPr>
        </p:nvSpPr>
        <p:spPr/>
        <p:txBody>
          <a:bodyPr/>
          <a:lstStyle/>
          <a:p>
            <a:r>
              <a:rPr lang="en-US" dirty="0" smtClean="0"/>
              <a:t>Reports to athletic director</a:t>
            </a:r>
          </a:p>
          <a:p>
            <a:r>
              <a:rPr lang="en-US" dirty="0" smtClean="0"/>
              <a:t>Media and records releases</a:t>
            </a:r>
          </a:p>
          <a:p>
            <a:r>
              <a:rPr lang="en-US" dirty="0" smtClean="0"/>
              <a:t>Awards programs/Criteria for awards</a:t>
            </a:r>
          </a:p>
          <a:p>
            <a:r>
              <a:rPr lang="en-US" dirty="0" smtClean="0"/>
              <a:t>Banquets</a:t>
            </a:r>
          </a:p>
          <a:p>
            <a:r>
              <a:rPr lang="en-US" dirty="0" smtClean="0"/>
              <a:t>Evaluations</a:t>
            </a:r>
          </a:p>
          <a:p>
            <a:r>
              <a:rPr lang="en-US" dirty="0" smtClean="0"/>
              <a:t>Recommendations</a:t>
            </a:r>
            <a:endParaRPr lang="en-US" dirty="0"/>
          </a:p>
        </p:txBody>
      </p:sp>
    </p:spTree>
    <p:extLst>
      <p:ext uri="{BB962C8B-B14F-4D97-AF65-F5344CB8AC3E}">
        <p14:creationId xmlns:p14="http://schemas.microsoft.com/office/powerpoint/2010/main" val="29970402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Recognition</a:t>
            </a:r>
          </a:p>
        </p:txBody>
      </p:sp>
      <p:sp>
        <p:nvSpPr>
          <p:cNvPr id="3" name="Content Placeholder 2"/>
          <p:cNvSpPr>
            <a:spLocks noGrp="1"/>
          </p:cNvSpPr>
          <p:nvPr>
            <p:ph idx="1"/>
          </p:nvPr>
        </p:nvSpPr>
        <p:spPr>
          <a:xfrm>
            <a:off x="457200" y="838200"/>
            <a:ext cx="8229600" cy="4525963"/>
          </a:xfrm>
        </p:spPr>
        <p:txBody>
          <a:bodyPr>
            <a:normAutofit fontScale="92500" lnSpcReduction="20000"/>
          </a:bodyPr>
          <a:lstStyle/>
          <a:p>
            <a:endParaRPr lang="en-US" dirty="0" smtClean="0"/>
          </a:p>
          <a:p>
            <a:endParaRPr lang="en-US" dirty="0" smtClean="0"/>
          </a:p>
          <a:p>
            <a:r>
              <a:rPr lang="en-US" dirty="0" smtClean="0"/>
              <a:t>Bulletin </a:t>
            </a:r>
            <a:r>
              <a:rPr lang="en-US" dirty="0"/>
              <a:t>Boards </a:t>
            </a:r>
          </a:p>
          <a:p>
            <a:r>
              <a:rPr lang="en-US" dirty="0" smtClean="0"/>
              <a:t>Posters </a:t>
            </a:r>
            <a:endParaRPr lang="en-US" dirty="0"/>
          </a:p>
          <a:p>
            <a:r>
              <a:rPr lang="en-US" dirty="0" smtClean="0"/>
              <a:t>Announcements </a:t>
            </a:r>
            <a:endParaRPr lang="en-US" dirty="0"/>
          </a:p>
          <a:p>
            <a:r>
              <a:rPr lang="en-US" dirty="0" smtClean="0"/>
              <a:t>Letters </a:t>
            </a:r>
            <a:endParaRPr lang="en-US" dirty="0"/>
          </a:p>
          <a:p>
            <a:r>
              <a:rPr lang="en-US" dirty="0" smtClean="0"/>
              <a:t>Awards </a:t>
            </a:r>
            <a:endParaRPr lang="en-US" dirty="0"/>
          </a:p>
          <a:p>
            <a:r>
              <a:rPr lang="en-US" dirty="0" smtClean="0"/>
              <a:t>New </a:t>
            </a:r>
            <a:r>
              <a:rPr lang="en-US" dirty="0"/>
              <a:t>Traditions </a:t>
            </a:r>
          </a:p>
          <a:p>
            <a:r>
              <a:rPr lang="en-US" dirty="0" smtClean="0"/>
              <a:t>Perpetual </a:t>
            </a:r>
            <a:r>
              <a:rPr lang="en-US" dirty="0"/>
              <a:t>Plaques </a:t>
            </a:r>
          </a:p>
          <a:p>
            <a:endParaRPr lang="en-US" dirty="0"/>
          </a:p>
        </p:txBody>
      </p:sp>
    </p:spTree>
    <p:extLst>
      <p:ext uri="{BB962C8B-B14F-4D97-AF65-F5344CB8AC3E}">
        <p14:creationId xmlns:p14="http://schemas.microsoft.com/office/powerpoint/2010/main" val="18498606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Press Release</a:t>
            </a:r>
          </a:p>
        </p:txBody>
      </p:sp>
      <p:sp>
        <p:nvSpPr>
          <p:cNvPr id="3" name="Content Placeholder 2"/>
          <p:cNvSpPr>
            <a:spLocks noGrp="1"/>
          </p:cNvSpPr>
          <p:nvPr>
            <p:ph idx="1"/>
          </p:nvPr>
        </p:nvSpPr>
        <p:spPr>
          <a:xfrm>
            <a:off x="457200" y="1066800"/>
            <a:ext cx="8229600" cy="4525963"/>
          </a:xfrm>
        </p:spPr>
        <p:txBody>
          <a:bodyPr>
            <a:normAutofit fontScale="70000" lnSpcReduction="20000"/>
          </a:bodyPr>
          <a:lstStyle/>
          <a:p>
            <a:endParaRPr lang="en-US" dirty="0"/>
          </a:p>
          <a:p>
            <a:endParaRPr lang="en-US" dirty="0"/>
          </a:p>
          <a:p>
            <a:r>
              <a:rPr lang="en-US" dirty="0" smtClean="0"/>
              <a:t>End-of-Season </a:t>
            </a:r>
            <a:endParaRPr lang="en-US" dirty="0"/>
          </a:p>
          <a:p>
            <a:r>
              <a:rPr lang="en-US" dirty="0" smtClean="0"/>
              <a:t>Always </a:t>
            </a:r>
            <a:r>
              <a:rPr lang="en-US" dirty="0"/>
              <a:t>Prepare a final year end press release with highlights </a:t>
            </a:r>
          </a:p>
          <a:p>
            <a:r>
              <a:rPr lang="en-US" dirty="0" smtClean="0"/>
              <a:t>Sectional </a:t>
            </a:r>
            <a:r>
              <a:rPr lang="en-US" dirty="0"/>
              <a:t>Winners </a:t>
            </a:r>
          </a:p>
          <a:p>
            <a:r>
              <a:rPr lang="en-US" dirty="0" smtClean="0"/>
              <a:t>Sectional </a:t>
            </a:r>
            <a:r>
              <a:rPr lang="en-US" dirty="0"/>
              <a:t>Place Finishers </a:t>
            </a:r>
          </a:p>
          <a:p>
            <a:r>
              <a:rPr lang="en-US" dirty="0" smtClean="0"/>
              <a:t>Team </a:t>
            </a:r>
            <a:r>
              <a:rPr lang="en-US" dirty="0"/>
              <a:t>Accomplishments </a:t>
            </a:r>
          </a:p>
          <a:p>
            <a:r>
              <a:rPr lang="en-US" dirty="0" smtClean="0"/>
              <a:t>School </a:t>
            </a:r>
            <a:r>
              <a:rPr lang="en-US" dirty="0"/>
              <a:t>Records </a:t>
            </a:r>
          </a:p>
          <a:p>
            <a:r>
              <a:rPr lang="en-US" dirty="0" smtClean="0"/>
              <a:t>Post </a:t>
            </a:r>
            <a:r>
              <a:rPr lang="en-US" dirty="0"/>
              <a:t>Season Recognition </a:t>
            </a:r>
          </a:p>
          <a:p>
            <a:r>
              <a:rPr lang="en-US" dirty="0" smtClean="0"/>
              <a:t>All-Stars </a:t>
            </a:r>
            <a:endParaRPr lang="en-US" dirty="0"/>
          </a:p>
          <a:p>
            <a:r>
              <a:rPr lang="en-US" dirty="0" smtClean="0"/>
              <a:t>Sportsmanship </a:t>
            </a:r>
            <a:endParaRPr lang="en-US" dirty="0"/>
          </a:p>
          <a:p>
            <a:r>
              <a:rPr lang="en-US" dirty="0" smtClean="0"/>
              <a:t>Academic </a:t>
            </a:r>
            <a:r>
              <a:rPr lang="en-US" dirty="0"/>
              <a:t>Awards </a:t>
            </a:r>
          </a:p>
          <a:p>
            <a:r>
              <a:rPr lang="en-US" dirty="0" smtClean="0"/>
              <a:t>Scholarships </a:t>
            </a:r>
            <a:endParaRPr lang="en-US" dirty="0"/>
          </a:p>
          <a:p>
            <a:endParaRPr lang="en-US" dirty="0"/>
          </a:p>
        </p:txBody>
      </p:sp>
    </p:spTree>
    <p:extLst>
      <p:ext uri="{BB962C8B-B14F-4D97-AF65-F5344CB8AC3E}">
        <p14:creationId xmlns:p14="http://schemas.microsoft.com/office/powerpoint/2010/main" val="32873502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6049962"/>
          </a:xfrm>
        </p:spPr>
        <p:txBody>
          <a:bodyPr>
            <a:normAutofit/>
          </a:bodyPr>
          <a:lstStyle/>
          <a:p>
            <a:r>
              <a:rPr lang="en-US" sz="6000" dirty="0" smtClean="0"/>
              <a:t>Purchasing, Maintenance</a:t>
            </a:r>
            <a:br>
              <a:rPr lang="en-US" sz="6000" dirty="0" smtClean="0"/>
            </a:br>
            <a:r>
              <a:rPr lang="en-US" sz="6000" dirty="0" smtClean="0"/>
              <a:t> and reconditioning of equipment/end of season</a:t>
            </a:r>
            <a:endParaRPr lang="en-US" sz="6000" dirty="0"/>
          </a:p>
        </p:txBody>
      </p:sp>
    </p:spTree>
    <p:extLst>
      <p:ext uri="{BB962C8B-B14F-4D97-AF65-F5344CB8AC3E}">
        <p14:creationId xmlns:p14="http://schemas.microsoft.com/office/powerpoint/2010/main" val="7588042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Season Equipment Needs</a:t>
            </a:r>
            <a:endParaRPr lang="en-US" dirty="0"/>
          </a:p>
        </p:txBody>
      </p:sp>
      <p:sp>
        <p:nvSpPr>
          <p:cNvPr id="3" name="Content Placeholder 2"/>
          <p:cNvSpPr>
            <a:spLocks noGrp="1"/>
          </p:cNvSpPr>
          <p:nvPr>
            <p:ph idx="1"/>
          </p:nvPr>
        </p:nvSpPr>
        <p:spPr/>
        <p:txBody>
          <a:bodyPr/>
          <a:lstStyle/>
          <a:p>
            <a:r>
              <a:rPr lang="en-US" dirty="0" smtClean="0"/>
              <a:t>Establish equipment and supply needs for next season</a:t>
            </a:r>
          </a:p>
          <a:p>
            <a:r>
              <a:rPr lang="en-US" dirty="0" smtClean="0"/>
              <a:t>Prepare for ordering process</a:t>
            </a:r>
          </a:p>
          <a:p>
            <a:endParaRPr lang="en-US" dirty="0"/>
          </a:p>
        </p:txBody>
      </p:sp>
    </p:spTree>
    <p:extLst>
      <p:ext uri="{BB962C8B-B14F-4D97-AF65-F5344CB8AC3E}">
        <p14:creationId xmlns:p14="http://schemas.microsoft.com/office/powerpoint/2010/main" val="19476267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4"/>
            <a:ext cx="10451015" cy="1417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705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a:t>
            </a:r>
            <a:endParaRPr lang="en-US" dirty="0"/>
          </a:p>
        </p:txBody>
      </p:sp>
      <p:sp>
        <p:nvSpPr>
          <p:cNvPr id="3" name="Content Placeholder 2"/>
          <p:cNvSpPr>
            <a:spLocks noGrp="1"/>
          </p:cNvSpPr>
          <p:nvPr>
            <p:ph idx="1"/>
          </p:nvPr>
        </p:nvSpPr>
        <p:spPr/>
        <p:txBody>
          <a:bodyPr/>
          <a:lstStyle/>
          <a:p>
            <a:r>
              <a:rPr lang="en-US" dirty="0" smtClean="0"/>
              <a:t>Issue equipment/Sign-out forms</a:t>
            </a:r>
          </a:p>
          <a:p>
            <a:r>
              <a:rPr lang="en-US" dirty="0" smtClean="0"/>
              <a:t>Collection</a:t>
            </a:r>
          </a:p>
          <a:p>
            <a:r>
              <a:rPr lang="en-US" dirty="0" smtClean="0"/>
              <a:t>Care of equipment/Responsibility</a:t>
            </a:r>
          </a:p>
          <a:p>
            <a:r>
              <a:rPr lang="en-US" dirty="0" smtClean="0"/>
              <a:t>Washing</a:t>
            </a:r>
          </a:p>
          <a:p>
            <a:r>
              <a:rPr lang="en-US" dirty="0" smtClean="0"/>
              <a:t>Mending</a:t>
            </a:r>
          </a:p>
          <a:p>
            <a:endParaRPr lang="en-US" dirty="0" smtClean="0"/>
          </a:p>
        </p:txBody>
      </p:sp>
    </p:spTree>
    <p:extLst>
      <p:ext uri="{BB962C8B-B14F-4D97-AF65-F5344CB8AC3E}">
        <p14:creationId xmlns:p14="http://schemas.microsoft.com/office/powerpoint/2010/main" val="16575235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a:t>
            </a:r>
            <a:endParaRPr lang="en-US" dirty="0"/>
          </a:p>
        </p:txBody>
      </p:sp>
      <p:sp>
        <p:nvSpPr>
          <p:cNvPr id="3" name="Content Placeholder 2"/>
          <p:cNvSpPr>
            <a:spLocks noGrp="1"/>
          </p:cNvSpPr>
          <p:nvPr>
            <p:ph idx="1"/>
          </p:nvPr>
        </p:nvSpPr>
        <p:spPr/>
        <p:txBody>
          <a:bodyPr>
            <a:normAutofit fontScale="92500"/>
          </a:bodyPr>
          <a:lstStyle/>
          <a:p>
            <a:r>
              <a:rPr lang="en-US" dirty="0" smtClean="0"/>
              <a:t>Have an equipment sign-out policy/procedure</a:t>
            </a:r>
          </a:p>
          <a:p>
            <a:r>
              <a:rPr lang="en-US" dirty="0" smtClean="0"/>
              <a:t>Create or “borrow” an equipment sign-out and return sheet with a list of all equipment given with dates, athletes name, grade, home address, home phone number, parent(s) name and place to mark off when equipment is returned</a:t>
            </a:r>
          </a:p>
          <a:p>
            <a:r>
              <a:rPr lang="en-US" dirty="0" smtClean="0"/>
              <a:t>Have the athletes sign the sheet and then keep all of the equipment sheets in a safe and accessible location</a:t>
            </a:r>
            <a:endParaRPr lang="en-US" dirty="0"/>
          </a:p>
        </p:txBody>
      </p:sp>
    </p:spTree>
    <p:extLst>
      <p:ext uri="{BB962C8B-B14F-4D97-AF65-F5344CB8AC3E}">
        <p14:creationId xmlns:p14="http://schemas.microsoft.com/office/powerpoint/2010/main" val="1279955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Pre-Season Procedures</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a:p>
          <a:p>
            <a:r>
              <a:rPr lang="en-US" b="1" dirty="0"/>
              <a:t>Pre-Season Procedures </a:t>
            </a:r>
            <a:endParaRPr lang="en-US" dirty="0"/>
          </a:p>
          <a:p>
            <a:r>
              <a:rPr lang="en-US" dirty="0" smtClean="0"/>
              <a:t>This </a:t>
            </a:r>
            <a:r>
              <a:rPr lang="en-US" dirty="0"/>
              <a:t>begins as soon as your season ends. </a:t>
            </a:r>
          </a:p>
          <a:p>
            <a:r>
              <a:rPr lang="en-US" dirty="0" smtClean="0"/>
              <a:t>Be </a:t>
            </a:r>
            <a:r>
              <a:rPr lang="en-US" dirty="0"/>
              <a:t>organized and ready! </a:t>
            </a:r>
          </a:p>
          <a:p>
            <a:r>
              <a:rPr lang="en-US" dirty="0" smtClean="0"/>
              <a:t>Don’t </a:t>
            </a:r>
            <a:r>
              <a:rPr lang="en-US" dirty="0"/>
              <a:t>put things off! </a:t>
            </a:r>
          </a:p>
          <a:p>
            <a:r>
              <a:rPr lang="en-US" dirty="0" smtClean="0"/>
              <a:t>Set </a:t>
            </a:r>
            <a:r>
              <a:rPr lang="en-US" dirty="0"/>
              <a:t>the example – It’s the easiest way to gain or lose the trust and faith of your athletes, parents and colleagues! </a:t>
            </a:r>
          </a:p>
          <a:p>
            <a:r>
              <a:rPr lang="en-US" dirty="0" smtClean="0"/>
              <a:t>Remember</a:t>
            </a:r>
            <a:r>
              <a:rPr lang="en-US" dirty="0"/>
              <a:t>: </a:t>
            </a:r>
            <a:r>
              <a:rPr lang="en-US" b="1" dirty="0"/>
              <a:t>Everyone </a:t>
            </a:r>
            <a:r>
              <a:rPr lang="en-US" dirty="0"/>
              <a:t>is watching </a:t>
            </a:r>
            <a:r>
              <a:rPr lang="en-US" b="1" dirty="0"/>
              <a:t>YOU</a:t>
            </a:r>
            <a:r>
              <a:rPr lang="en-US" dirty="0"/>
              <a:t>! </a:t>
            </a:r>
          </a:p>
          <a:p>
            <a:endParaRPr lang="en-US" dirty="0"/>
          </a:p>
        </p:txBody>
      </p:sp>
    </p:spTree>
    <p:extLst>
      <p:ext uri="{BB962C8B-B14F-4D97-AF65-F5344CB8AC3E}">
        <p14:creationId xmlns:p14="http://schemas.microsoft.com/office/powerpoint/2010/main" val="2395441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Inventory Equipment and Supplies</a:t>
            </a:r>
            <a:r>
              <a:rPr lang="en-US" b="1" dirty="0" smtClean="0"/>
              <a:t> </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endParaRPr lang="en-US" dirty="0"/>
          </a:p>
          <a:p>
            <a:r>
              <a:rPr lang="en-US" dirty="0" smtClean="0"/>
              <a:t>Know </a:t>
            </a:r>
            <a:r>
              <a:rPr lang="en-US" dirty="0"/>
              <a:t>what you have </a:t>
            </a:r>
          </a:p>
          <a:p>
            <a:r>
              <a:rPr lang="en-US" dirty="0" smtClean="0"/>
              <a:t>Know </a:t>
            </a:r>
            <a:r>
              <a:rPr lang="en-US" dirty="0"/>
              <a:t>what you will need </a:t>
            </a:r>
          </a:p>
          <a:p>
            <a:r>
              <a:rPr lang="en-US" dirty="0" smtClean="0"/>
              <a:t>Know </a:t>
            </a:r>
            <a:r>
              <a:rPr lang="en-US" dirty="0"/>
              <a:t>your budget </a:t>
            </a:r>
          </a:p>
          <a:p>
            <a:r>
              <a:rPr lang="en-US" dirty="0" smtClean="0"/>
              <a:t>How </a:t>
            </a:r>
            <a:r>
              <a:rPr lang="en-US" dirty="0"/>
              <a:t>much? </a:t>
            </a:r>
          </a:p>
          <a:p>
            <a:r>
              <a:rPr lang="en-US" dirty="0" smtClean="0"/>
              <a:t>What </a:t>
            </a:r>
            <a:r>
              <a:rPr lang="en-US" dirty="0"/>
              <a:t>forms should you use when ordering, purchasing </a:t>
            </a:r>
            <a:r>
              <a:rPr lang="en-US" dirty="0" smtClean="0"/>
              <a:t>or requesting </a:t>
            </a:r>
            <a:endParaRPr lang="en-US" dirty="0"/>
          </a:p>
          <a:p>
            <a:r>
              <a:rPr lang="en-US" dirty="0" smtClean="0"/>
              <a:t>Where </a:t>
            </a:r>
            <a:r>
              <a:rPr lang="en-US" dirty="0"/>
              <a:t>to order </a:t>
            </a:r>
          </a:p>
          <a:p>
            <a:r>
              <a:rPr lang="en-US" dirty="0" smtClean="0"/>
              <a:t>When </a:t>
            </a:r>
            <a:r>
              <a:rPr lang="en-US" dirty="0"/>
              <a:t>it is due </a:t>
            </a:r>
          </a:p>
          <a:p>
            <a:r>
              <a:rPr lang="en-US" dirty="0" smtClean="0"/>
              <a:t>Number </a:t>
            </a:r>
            <a:r>
              <a:rPr lang="en-US" dirty="0"/>
              <a:t>of quotes necessary </a:t>
            </a:r>
          </a:p>
          <a:p>
            <a:r>
              <a:rPr lang="en-US" dirty="0" smtClean="0"/>
              <a:t>No </a:t>
            </a:r>
            <a:r>
              <a:rPr lang="en-US" dirty="0"/>
              <a:t>substitutions????? </a:t>
            </a:r>
          </a:p>
          <a:p>
            <a:endParaRPr lang="en-US" dirty="0"/>
          </a:p>
        </p:txBody>
      </p:sp>
    </p:spTree>
    <p:extLst>
      <p:ext uri="{BB962C8B-B14F-4D97-AF65-F5344CB8AC3E}">
        <p14:creationId xmlns:p14="http://schemas.microsoft.com/office/powerpoint/2010/main" val="14235349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b="0" i="0" u="none" strike="noStrike" baseline="0" dirty="0" smtClean="0">
                <a:solidFill>
                  <a:srgbClr val="000000"/>
                </a:solidFill>
                <a:latin typeface="Garamond"/>
              </a:rPr>
              <a:t/>
            </a:r>
            <a:br>
              <a:rPr lang="en-US" sz="1400" b="0" i="0" u="none" strike="noStrike" baseline="0" dirty="0" smtClean="0">
                <a:solidFill>
                  <a:srgbClr val="000000"/>
                </a:solidFill>
                <a:latin typeface="Garamond"/>
              </a:rPr>
            </a:br>
            <a:r>
              <a:rPr lang="en-US" i="0" u="none" strike="noStrike" baseline="0" dirty="0" smtClean="0"/>
              <a:t>Equipment, Ordering and Budgets</a:t>
            </a:r>
            <a:endParaRPr lang="en-US" dirty="0"/>
          </a:p>
        </p:txBody>
      </p:sp>
      <p:sp>
        <p:nvSpPr>
          <p:cNvPr id="3" name="Content Placeholder 2"/>
          <p:cNvSpPr>
            <a:spLocks noGrp="1"/>
          </p:cNvSpPr>
          <p:nvPr>
            <p:ph idx="1"/>
          </p:nvPr>
        </p:nvSpPr>
        <p:spPr/>
        <p:txBody>
          <a:bodyPr>
            <a:normAutofit fontScale="92500" lnSpcReduction="10000"/>
          </a:bodyPr>
          <a:lstStyle/>
          <a:p>
            <a:endParaRPr lang="en-US" sz="1400" b="0" i="0" u="none" strike="noStrike" baseline="0" dirty="0" smtClean="0">
              <a:solidFill>
                <a:srgbClr val="000000"/>
              </a:solidFill>
              <a:latin typeface="Arial"/>
            </a:endParaRPr>
          </a:p>
          <a:p>
            <a:endParaRPr lang="en-US" sz="1400" b="0" i="0" u="none" strike="noStrike" baseline="0" dirty="0" smtClean="0">
              <a:latin typeface="Arial"/>
            </a:endParaRPr>
          </a:p>
          <a:p>
            <a:r>
              <a:rPr lang="en-US" b="0" i="0" u="none" strike="noStrike" baseline="0" dirty="0" smtClean="0"/>
              <a:t>Understand the value and importance of Long Range Planning – LOOK AHEAD – What will you be needing in a year, two years, etc. </a:t>
            </a:r>
          </a:p>
          <a:p>
            <a:r>
              <a:rPr lang="en-US" b="0" i="0" u="none" strike="noStrike" baseline="0" dirty="0" smtClean="0"/>
              <a:t>Plan Accordingly </a:t>
            </a:r>
          </a:p>
          <a:p>
            <a:r>
              <a:rPr lang="en-US" b="0" i="0" u="none" strike="noStrike" baseline="0" dirty="0" smtClean="0"/>
              <a:t>Where can you store your equipment </a:t>
            </a:r>
          </a:p>
          <a:p>
            <a:r>
              <a:rPr lang="en-US" sz="2800" b="0" i="0" u="none" strike="noStrike" baseline="0" dirty="0" smtClean="0"/>
              <a:t>Can you access it when needed? </a:t>
            </a:r>
          </a:p>
          <a:p>
            <a:r>
              <a:rPr lang="en-US" sz="2800" b="0" i="0" u="none" strike="noStrike" baseline="0" dirty="0" smtClean="0"/>
              <a:t>Will it be safe </a:t>
            </a:r>
          </a:p>
          <a:p>
            <a:r>
              <a:rPr lang="en-US" sz="2400" b="0" i="0" u="none" strike="noStrike" baseline="0" dirty="0" smtClean="0"/>
              <a:t>Theft </a:t>
            </a:r>
          </a:p>
          <a:p>
            <a:r>
              <a:rPr lang="en-US" sz="2400" b="0" i="0" u="none" strike="noStrike" baseline="0" dirty="0" smtClean="0"/>
              <a:t>damage </a:t>
            </a:r>
          </a:p>
          <a:p>
            <a:endParaRPr lang="en-US" dirty="0"/>
          </a:p>
        </p:txBody>
      </p:sp>
    </p:spTree>
    <p:extLst>
      <p:ext uri="{BB962C8B-B14F-4D97-AF65-F5344CB8AC3E}">
        <p14:creationId xmlns:p14="http://schemas.microsoft.com/office/powerpoint/2010/main" val="11671869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b="0" i="0" u="none" strike="noStrike" baseline="0" dirty="0" smtClean="0">
                <a:solidFill>
                  <a:srgbClr val="000000"/>
                </a:solidFill>
                <a:latin typeface="Garamond"/>
              </a:rPr>
              <a:t/>
            </a:r>
            <a:br>
              <a:rPr lang="en-US" sz="1400" b="0" i="0" u="none" strike="noStrike" baseline="0" dirty="0" smtClean="0">
                <a:solidFill>
                  <a:srgbClr val="000000"/>
                </a:solidFill>
                <a:latin typeface="Garamond"/>
              </a:rPr>
            </a:br>
            <a:r>
              <a:rPr lang="en-US" i="0" u="none" strike="noStrike" baseline="0" dirty="0" smtClean="0">
                <a:latin typeface="+mn-lt"/>
              </a:rPr>
              <a:t>Equipment (logistics)</a:t>
            </a:r>
            <a:endParaRPr lang="en-US" dirty="0">
              <a:latin typeface="+mn-lt"/>
            </a:endParaRPr>
          </a:p>
        </p:txBody>
      </p:sp>
      <p:sp>
        <p:nvSpPr>
          <p:cNvPr id="3" name="Content Placeholder 2"/>
          <p:cNvSpPr>
            <a:spLocks noGrp="1"/>
          </p:cNvSpPr>
          <p:nvPr>
            <p:ph idx="1"/>
          </p:nvPr>
        </p:nvSpPr>
        <p:spPr/>
        <p:txBody>
          <a:bodyPr>
            <a:normAutofit fontScale="92500" lnSpcReduction="10000"/>
          </a:bodyPr>
          <a:lstStyle/>
          <a:p>
            <a:endParaRPr lang="en-US" sz="1400" b="0" i="0" u="none" strike="noStrike" baseline="0" dirty="0" smtClean="0">
              <a:solidFill>
                <a:srgbClr val="000000"/>
              </a:solidFill>
              <a:latin typeface="Arial"/>
            </a:endParaRPr>
          </a:p>
          <a:p>
            <a:endParaRPr lang="en-US" sz="1400" b="0" i="0" u="none" strike="noStrike" baseline="0" dirty="0" smtClean="0">
              <a:latin typeface="Arial"/>
            </a:endParaRPr>
          </a:p>
          <a:p>
            <a:r>
              <a:rPr lang="en-US" b="0" i="0" u="none" strike="noStrike" baseline="0" dirty="0" smtClean="0"/>
              <a:t>Do you want to collect equipment after each event and then reassign it for the following contest? </a:t>
            </a:r>
          </a:p>
          <a:p>
            <a:r>
              <a:rPr lang="en-US" b="0" i="0" u="none" strike="noStrike" baseline="0" dirty="0" smtClean="0"/>
              <a:t>Protect and care for your equipment but try to make your life manageable! </a:t>
            </a:r>
          </a:p>
          <a:p>
            <a:r>
              <a:rPr lang="en-US" b="0" i="0" u="none" strike="noStrike" baseline="0" dirty="0" smtClean="0"/>
              <a:t>Does your school have a washer and dryer available for you to use? </a:t>
            </a:r>
          </a:p>
          <a:p>
            <a:r>
              <a:rPr lang="en-US" sz="2800" b="0" i="0" u="none" strike="noStrike" baseline="0" dirty="0" smtClean="0"/>
              <a:t>Could you have team managers wash and handle equipment responsibilities? </a:t>
            </a:r>
          </a:p>
          <a:p>
            <a:endParaRPr lang="en-US" dirty="0"/>
          </a:p>
        </p:txBody>
      </p:sp>
    </p:spTree>
    <p:extLst>
      <p:ext uri="{BB962C8B-B14F-4D97-AF65-F5344CB8AC3E}">
        <p14:creationId xmlns:p14="http://schemas.microsoft.com/office/powerpoint/2010/main" val="4478757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Development</a:t>
            </a:r>
            <a:endParaRPr lang="en-US" dirty="0"/>
          </a:p>
        </p:txBody>
      </p:sp>
      <p:sp>
        <p:nvSpPr>
          <p:cNvPr id="3" name="Content Placeholder 2"/>
          <p:cNvSpPr>
            <a:spLocks noGrp="1"/>
          </p:cNvSpPr>
          <p:nvPr>
            <p:ph idx="1"/>
          </p:nvPr>
        </p:nvSpPr>
        <p:spPr/>
        <p:txBody>
          <a:bodyPr/>
          <a:lstStyle/>
          <a:p>
            <a:r>
              <a:rPr lang="en-US" dirty="0" smtClean="0"/>
              <a:t>Continued self improvement</a:t>
            </a:r>
          </a:p>
          <a:p>
            <a:r>
              <a:rPr lang="en-US" dirty="0" smtClean="0"/>
              <a:t>NYSPHSAA Sport Specific Clinics</a:t>
            </a:r>
          </a:p>
          <a:p>
            <a:r>
              <a:rPr lang="en-US" dirty="0" smtClean="0"/>
              <a:t>Workshops</a:t>
            </a:r>
          </a:p>
          <a:p>
            <a:r>
              <a:rPr lang="en-US" dirty="0" smtClean="0"/>
              <a:t>Seminars</a:t>
            </a:r>
          </a:p>
          <a:p>
            <a:r>
              <a:rPr lang="en-US" dirty="0" smtClean="0"/>
              <a:t>Literature</a:t>
            </a:r>
          </a:p>
          <a:p>
            <a:r>
              <a:rPr lang="en-US" dirty="0" smtClean="0"/>
              <a:t>Professional organizations and memberships</a:t>
            </a:r>
          </a:p>
          <a:p>
            <a:r>
              <a:rPr lang="en-US" dirty="0" smtClean="0"/>
              <a:t>NYSPHSAA and other accredited websites</a:t>
            </a:r>
            <a:endParaRPr lang="en-US" dirty="0"/>
          </a:p>
        </p:txBody>
      </p:sp>
    </p:spTree>
    <p:extLst>
      <p:ext uri="{BB962C8B-B14F-4D97-AF65-F5344CB8AC3E}">
        <p14:creationId xmlns:p14="http://schemas.microsoft.com/office/powerpoint/2010/main" val="498015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Pre-Season Procedures</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a:p>
          <a:p>
            <a:r>
              <a:rPr lang="en-US" b="1" dirty="0"/>
              <a:t>Pre-Season Procedures </a:t>
            </a:r>
            <a:endParaRPr lang="en-US" dirty="0"/>
          </a:p>
          <a:p>
            <a:r>
              <a:rPr lang="en-US" dirty="0" smtClean="0"/>
              <a:t>Arrangement </a:t>
            </a:r>
            <a:r>
              <a:rPr lang="en-US" dirty="0"/>
              <a:t>and Announcement of Physical Exams </a:t>
            </a:r>
          </a:p>
          <a:p>
            <a:r>
              <a:rPr lang="en-US" dirty="0" smtClean="0"/>
              <a:t>Know </a:t>
            </a:r>
            <a:r>
              <a:rPr lang="en-US" dirty="0"/>
              <a:t>and follow your school’s policies and procedures </a:t>
            </a:r>
          </a:p>
          <a:p>
            <a:r>
              <a:rPr lang="en-US" dirty="0" smtClean="0"/>
              <a:t>Physicals </a:t>
            </a:r>
            <a:endParaRPr lang="en-US" dirty="0"/>
          </a:p>
          <a:p>
            <a:r>
              <a:rPr lang="en-US" dirty="0" smtClean="0"/>
              <a:t>Who</a:t>
            </a:r>
            <a:r>
              <a:rPr lang="en-US" dirty="0"/>
              <a:t>, Where, When and What forms are required </a:t>
            </a:r>
          </a:p>
          <a:p>
            <a:r>
              <a:rPr lang="en-US" dirty="0" smtClean="0"/>
              <a:t>Rechecks </a:t>
            </a:r>
            <a:endParaRPr lang="en-US" dirty="0"/>
          </a:p>
          <a:p>
            <a:r>
              <a:rPr lang="en-US" dirty="0" smtClean="0"/>
              <a:t>Injury </a:t>
            </a:r>
            <a:r>
              <a:rPr lang="en-US" dirty="0"/>
              <a:t>Reports </a:t>
            </a:r>
          </a:p>
          <a:p>
            <a:r>
              <a:rPr lang="en-US" dirty="0" smtClean="0"/>
              <a:t>Eligibility </a:t>
            </a:r>
            <a:endParaRPr lang="en-US" dirty="0"/>
          </a:p>
          <a:p>
            <a:endParaRPr lang="en-US" dirty="0"/>
          </a:p>
        </p:txBody>
      </p:sp>
    </p:spTree>
    <p:extLst>
      <p:ext uri="{BB962C8B-B14F-4D97-AF65-F5344CB8AC3E}">
        <p14:creationId xmlns:p14="http://schemas.microsoft.com/office/powerpoint/2010/main" val="2937337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Pre-Season Procedures</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a:p>
          <a:p>
            <a:r>
              <a:rPr lang="en-US" b="1" dirty="0"/>
              <a:t>Pre-Season Procedures </a:t>
            </a:r>
            <a:endParaRPr lang="en-US" dirty="0"/>
          </a:p>
          <a:p>
            <a:r>
              <a:rPr lang="en-US" dirty="0" smtClean="0"/>
              <a:t> </a:t>
            </a:r>
            <a:r>
              <a:rPr lang="en-US" dirty="0"/>
              <a:t>Spread the Word! </a:t>
            </a:r>
          </a:p>
          <a:p>
            <a:r>
              <a:rPr lang="en-US" dirty="0" smtClean="0"/>
              <a:t> </a:t>
            </a:r>
            <a:r>
              <a:rPr lang="en-US" dirty="0"/>
              <a:t>Inform Your Athletes </a:t>
            </a:r>
          </a:p>
          <a:p>
            <a:r>
              <a:rPr lang="en-US" dirty="0"/>
              <a:t> </a:t>
            </a:r>
            <a:r>
              <a:rPr lang="en-US" dirty="0" smtClean="0"/>
              <a:t>Inform </a:t>
            </a:r>
            <a:r>
              <a:rPr lang="en-US" dirty="0"/>
              <a:t>the Parents </a:t>
            </a:r>
          </a:p>
          <a:p>
            <a:r>
              <a:rPr lang="en-US" dirty="0" smtClean="0"/>
              <a:t> </a:t>
            </a:r>
            <a:r>
              <a:rPr lang="en-US" dirty="0"/>
              <a:t>Phone Calls </a:t>
            </a:r>
          </a:p>
          <a:p>
            <a:r>
              <a:rPr lang="en-US" dirty="0" smtClean="0"/>
              <a:t> </a:t>
            </a:r>
            <a:r>
              <a:rPr lang="en-US" dirty="0"/>
              <a:t>Letters Home </a:t>
            </a:r>
          </a:p>
          <a:p>
            <a:r>
              <a:rPr lang="en-US" dirty="0" smtClean="0"/>
              <a:t> </a:t>
            </a:r>
            <a:r>
              <a:rPr lang="en-US" dirty="0"/>
              <a:t>Signs Posted In Your School </a:t>
            </a:r>
          </a:p>
          <a:p>
            <a:r>
              <a:rPr lang="en-US" dirty="0" smtClean="0"/>
              <a:t> </a:t>
            </a:r>
            <a:r>
              <a:rPr lang="en-US" dirty="0"/>
              <a:t>Local Newspapers </a:t>
            </a:r>
          </a:p>
          <a:p>
            <a:r>
              <a:rPr lang="en-US" dirty="0" smtClean="0"/>
              <a:t> </a:t>
            </a:r>
            <a:r>
              <a:rPr lang="en-US" dirty="0"/>
              <a:t>Booster Club Meetings </a:t>
            </a:r>
          </a:p>
          <a:p>
            <a:r>
              <a:rPr lang="en-US" dirty="0" smtClean="0"/>
              <a:t> </a:t>
            </a:r>
            <a:r>
              <a:rPr lang="en-US" dirty="0"/>
              <a:t>Community Events </a:t>
            </a:r>
          </a:p>
          <a:p>
            <a:endParaRPr lang="en-US" dirty="0"/>
          </a:p>
        </p:txBody>
      </p:sp>
    </p:spTree>
    <p:extLst>
      <p:ext uri="{BB962C8B-B14F-4D97-AF65-F5344CB8AC3E}">
        <p14:creationId xmlns:p14="http://schemas.microsoft.com/office/powerpoint/2010/main" val="555759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Pre-Season Procedures </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endParaRPr lang="en-US" dirty="0"/>
          </a:p>
          <a:p>
            <a:r>
              <a:rPr lang="en-US" b="1" dirty="0"/>
              <a:t>Pre-Season Procedures </a:t>
            </a:r>
            <a:endParaRPr lang="en-US" dirty="0"/>
          </a:p>
          <a:p>
            <a:r>
              <a:rPr lang="en-US" dirty="0" smtClean="0"/>
              <a:t>Rules </a:t>
            </a:r>
            <a:r>
              <a:rPr lang="en-US" dirty="0"/>
              <a:t>and Regulations with permission slips and instructions to parents outlining expectations and all documents that are required and necessary. </a:t>
            </a:r>
          </a:p>
          <a:p>
            <a:r>
              <a:rPr lang="en-US" b="1" i="1" dirty="0" smtClean="0"/>
              <a:t>“</a:t>
            </a:r>
            <a:r>
              <a:rPr lang="en-US" b="1" i="1" dirty="0"/>
              <a:t>FAILURE TO WARN” </a:t>
            </a:r>
            <a:endParaRPr lang="en-US" dirty="0"/>
          </a:p>
          <a:p>
            <a:r>
              <a:rPr lang="en-US" dirty="0" smtClean="0"/>
              <a:t>Avoid </a:t>
            </a:r>
            <a:r>
              <a:rPr lang="en-US" dirty="0"/>
              <a:t>the headaches! </a:t>
            </a:r>
          </a:p>
          <a:p>
            <a:r>
              <a:rPr lang="en-US" dirty="0" smtClean="0"/>
              <a:t>Expect </a:t>
            </a:r>
            <a:r>
              <a:rPr lang="en-US" dirty="0"/>
              <a:t>the unexpected! </a:t>
            </a:r>
          </a:p>
          <a:p>
            <a:r>
              <a:rPr lang="en-US" dirty="0" smtClean="0"/>
              <a:t>Be </a:t>
            </a:r>
            <a:r>
              <a:rPr lang="en-US" dirty="0"/>
              <a:t>prepared for anything and have a plan in place beforehand so that you are ready to deal with absolutely anything! </a:t>
            </a:r>
          </a:p>
          <a:p>
            <a:endParaRPr lang="en-US" dirty="0"/>
          </a:p>
        </p:txBody>
      </p:sp>
    </p:spTree>
    <p:extLst>
      <p:ext uri="{BB962C8B-B14F-4D97-AF65-F5344CB8AC3E}">
        <p14:creationId xmlns:p14="http://schemas.microsoft.com/office/powerpoint/2010/main" val="3568506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Policies</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a:p>
          <a:p>
            <a:r>
              <a:rPr lang="en-US" b="1" dirty="0"/>
              <a:t>Know Your School District’s Policies and Procedures </a:t>
            </a:r>
            <a:endParaRPr lang="en-US" dirty="0"/>
          </a:p>
          <a:p>
            <a:r>
              <a:rPr lang="en-US" dirty="0" smtClean="0"/>
              <a:t> </a:t>
            </a:r>
            <a:r>
              <a:rPr lang="en-US" dirty="0"/>
              <a:t>Do you have a grade policy? </a:t>
            </a:r>
          </a:p>
          <a:p>
            <a:r>
              <a:rPr lang="en-US" dirty="0" smtClean="0"/>
              <a:t> </a:t>
            </a:r>
            <a:r>
              <a:rPr lang="en-US" dirty="0"/>
              <a:t>Do you have an athletic participation policy? </a:t>
            </a:r>
          </a:p>
          <a:p>
            <a:r>
              <a:rPr lang="en-US" dirty="0" smtClean="0"/>
              <a:t> </a:t>
            </a:r>
            <a:r>
              <a:rPr lang="en-US" dirty="0"/>
              <a:t>Does it coincide with an academic or school/community conduct policy? </a:t>
            </a:r>
          </a:p>
          <a:p>
            <a:r>
              <a:rPr lang="en-US" dirty="0" smtClean="0"/>
              <a:t> </a:t>
            </a:r>
            <a:r>
              <a:rPr lang="en-US" dirty="0"/>
              <a:t>Do you have a Code-of-Conduct? </a:t>
            </a:r>
          </a:p>
          <a:p>
            <a:r>
              <a:rPr lang="en-US" dirty="0" smtClean="0"/>
              <a:t> </a:t>
            </a:r>
            <a:r>
              <a:rPr lang="en-US" dirty="0"/>
              <a:t>School Conduct </a:t>
            </a:r>
          </a:p>
          <a:p>
            <a:r>
              <a:rPr lang="en-US" dirty="0" smtClean="0"/>
              <a:t> </a:t>
            </a:r>
            <a:r>
              <a:rPr lang="en-US" dirty="0"/>
              <a:t>Drugs/Alcohol Consumption </a:t>
            </a:r>
          </a:p>
          <a:p>
            <a:r>
              <a:rPr lang="en-US" dirty="0" smtClean="0"/>
              <a:t> </a:t>
            </a:r>
            <a:r>
              <a:rPr lang="en-US" dirty="0"/>
              <a:t>Conduct out in the Community </a:t>
            </a:r>
          </a:p>
          <a:p>
            <a:endParaRPr lang="en-US" dirty="0"/>
          </a:p>
        </p:txBody>
      </p:sp>
    </p:spTree>
    <p:extLst>
      <p:ext uri="{BB962C8B-B14F-4D97-AF65-F5344CB8AC3E}">
        <p14:creationId xmlns:p14="http://schemas.microsoft.com/office/powerpoint/2010/main" val="1772108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1877</Words>
  <Application>Microsoft Office PowerPoint</Application>
  <PresentationFormat>On-screen Show (4:3)</PresentationFormat>
  <Paragraphs>455</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The Business Aspects of Coaching</vt:lpstr>
      <vt:lpstr>Managing Relationships</vt:lpstr>
      <vt:lpstr> Keep Your Athletic Director Informed and Up-To-Date </vt:lpstr>
      <vt:lpstr>Coaching Duties Pre-Season</vt:lpstr>
      <vt:lpstr>Pre-Season Procedures</vt:lpstr>
      <vt:lpstr>Pre-Season Procedures</vt:lpstr>
      <vt:lpstr>Pre-Season Procedures</vt:lpstr>
      <vt:lpstr>Pre-Season Procedures  </vt:lpstr>
      <vt:lpstr>District Policies</vt:lpstr>
      <vt:lpstr>Coaching Staff</vt:lpstr>
      <vt:lpstr>Role of Assistant Coaches</vt:lpstr>
      <vt:lpstr>Role of Assistant coaches</vt:lpstr>
      <vt:lpstr>Role of Assistant Coaches</vt:lpstr>
      <vt:lpstr>Player Organization</vt:lpstr>
      <vt:lpstr>Player Management</vt:lpstr>
      <vt:lpstr>Coaching Parents</vt:lpstr>
      <vt:lpstr>Coaching Parents/Spectators</vt:lpstr>
      <vt:lpstr>Sportsmanship</vt:lpstr>
      <vt:lpstr>Successful Coaching</vt:lpstr>
      <vt:lpstr>Pre-Season Media Duties</vt:lpstr>
      <vt:lpstr>Press Releases  </vt:lpstr>
      <vt:lpstr>Coaching Duties during the Season</vt:lpstr>
      <vt:lpstr>Coaching/Team Meetings</vt:lpstr>
      <vt:lpstr>Coaching Meetings </vt:lpstr>
      <vt:lpstr>Coaching Meetings</vt:lpstr>
      <vt:lpstr>Press Releases  </vt:lpstr>
      <vt:lpstr>End of the Season Meetings with Administration</vt:lpstr>
      <vt:lpstr>End of Season Reports </vt:lpstr>
      <vt:lpstr>Press Release end of Season </vt:lpstr>
      <vt:lpstr>End of Season Recognition</vt:lpstr>
      <vt:lpstr>Budgeting</vt:lpstr>
      <vt:lpstr>Coach as the Businessman</vt:lpstr>
      <vt:lpstr>Positive Coaching = Positive Budgets</vt:lpstr>
      <vt:lpstr>Represent your program in a positive manner-go the extra yard </vt:lpstr>
      <vt:lpstr>Community Service &amp; School Budgets</vt:lpstr>
      <vt:lpstr>Booster Clubs and Support Groups</vt:lpstr>
      <vt:lpstr> Positive Public Relations = Positive Budgets</vt:lpstr>
      <vt:lpstr>Youth Program</vt:lpstr>
      <vt:lpstr>Youth Summer Camp</vt:lpstr>
      <vt:lpstr>Maple Hill Lacrosse Program</vt:lpstr>
      <vt:lpstr>Record Keeping</vt:lpstr>
      <vt:lpstr>End of Season Media Reports</vt:lpstr>
      <vt:lpstr> Recognition</vt:lpstr>
      <vt:lpstr> Press Release</vt:lpstr>
      <vt:lpstr>Purchasing, Maintenance  and reconditioning of equipment/end of season</vt:lpstr>
      <vt:lpstr>End of Season Equipment Needs</vt:lpstr>
      <vt:lpstr>PowerPoint Presentation</vt:lpstr>
      <vt:lpstr>Equipment</vt:lpstr>
      <vt:lpstr>Equipment</vt:lpstr>
      <vt:lpstr>Inventory Equipment and Supplies  </vt:lpstr>
      <vt:lpstr> Equipment, Ordering and Budgets</vt:lpstr>
      <vt:lpstr> Equipment (logistics)</vt:lpstr>
      <vt:lpstr>Professional Development</vt:lpstr>
    </vt:vector>
  </TitlesOfParts>
  <Company>East Greenbush Central 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Business Aspects of Coaching</dc:title>
  <dc:creator>EGCSD</dc:creator>
  <cp:lastModifiedBy>User</cp:lastModifiedBy>
  <cp:revision>23</cp:revision>
  <cp:lastPrinted>2015-02-18T18:59:09Z</cp:lastPrinted>
  <dcterms:created xsi:type="dcterms:W3CDTF">2015-02-18T17:03:19Z</dcterms:created>
  <dcterms:modified xsi:type="dcterms:W3CDTF">2021-02-10T17:42:25Z</dcterms:modified>
</cp:coreProperties>
</file>